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8" r:id="rId2"/>
    <p:sldId id="258" r:id="rId3"/>
    <p:sldId id="275" r:id="rId4"/>
    <p:sldId id="276" r:id="rId5"/>
    <p:sldId id="263" r:id="rId6"/>
    <p:sldId id="311" r:id="rId7"/>
    <p:sldId id="315" r:id="rId8"/>
    <p:sldId id="265" r:id="rId9"/>
    <p:sldId id="312" r:id="rId10"/>
    <p:sldId id="316" r:id="rId11"/>
    <p:sldId id="317" r:id="rId12"/>
    <p:sldId id="318" r:id="rId13"/>
    <p:sldId id="333" r:id="rId14"/>
    <p:sldId id="335" r:id="rId15"/>
    <p:sldId id="341" r:id="rId16"/>
    <p:sldId id="339" r:id="rId17"/>
    <p:sldId id="340" r:id="rId18"/>
    <p:sldId id="319" r:id="rId19"/>
    <p:sldId id="320" r:id="rId20"/>
    <p:sldId id="337" r:id="rId21"/>
    <p:sldId id="322" r:id="rId22"/>
    <p:sldId id="323" r:id="rId23"/>
    <p:sldId id="327" r:id="rId24"/>
    <p:sldId id="328" r:id="rId25"/>
    <p:sldId id="329" r:id="rId26"/>
    <p:sldId id="266" r:id="rId27"/>
    <p:sldId id="342" r:id="rId28"/>
    <p:sldId id="296" r:id="rId29"/>
    <p:sldId id="338" r:id="rId30"/>
    <p:sldId id="297" r:id="rId31"/>
    <p:sldId id="30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506" y="-1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pie3DChart>
        <c:varyColors val="1"/>
        <c:ser>
          <c:idx val="0"/>
          <c:order val="0"/>
          <c:dLbls>
            <c:txPr>
              <a:bodyPr/>
              <a:lstStyle/>
              <a:p>
                <a:pPr>
                  <a:defRPr sz="1400" b="1"/>
                </a:pPr>
                <a:endParaRPr lang="en-US"/>
              </a:p>
            </c:txPr>
            <c:showLegendKey val="0"/>
            <c:showVal val="1"/>
            <c:showCatName val="0"/>
            <c:showSerName val="0"/>
            <c:showPercent val="1"/>
            <c:showBubbleSize val="0"/>
            <c:showLeaderLines val="1"/>
          </c:dLbls>
          <c:cat>
            <c:strRef>
              <c:f>Sheet1!$A$6:$A$16</c:f>
              <c:strCache>
                <c:ptCount val="11"/>
                <c:pt idx="0">
                  <c:v>China</c:v>
                </c:pt>
                <c:pt idx="1">
                  <c:v>USA</c:v>
                </c:pt>
                <c:pt idx="2">
                  <c:v>Norway</c:v>
                </c:pt>
                <c:pt idx="3">
                  <c:v>Japan</c:v>
                </c:pt>
                <c:pt idx="4">
                  <c:v>France</c:v>
                </c:pt>
                <c:pt idx="5">
                  <c:v>UK</c:v>
                </c:pt>
                <c:pt idx="6">
                  <c:v>Germany</c:v>
                </c:pt>
                <c:pt idx="7">
                  <c:v>Netherlands</c:v>
                </c:pt>
                <c:pt idx="8">
                  <c:v>Canada</c:v>
                </c:pt>
                <c:pt idx="9">
                  <c:v>Sweden</c:v>
                </c:pt>
                <c:pt idx="10">
                  <c:v>Others</c:v>
                </c:pt>
              </c:strCache>
            </c:strRef>
          </c:cat>
          <c:val>
            <c:numRef>
              <c:f>Sheet1!$B$6:$B$16</c:f>
              <c:numCache>
                <c:formatCode>#,##0</c:formatCode>
                <c:ptCount val="11"/>
                <c:pt idx="0">
                  <c:v>2243772</c:v>
                </c:pt>
                <c:pt idx="1">
                  <c:v>1126000</c:v>
                </c:pt>
                <c:pt idx="2">
                  <c:v>296215</c:v>
                </c:pt>
                <c:pt idx="3">
                  <c:v>257363</c:v>
                </c:pt>
                <c:pt idx="4">
                  <c:v>204617</c:v>
                </c:pt>
                <c:pt idx="5">
                  <c:v>197000</c:v>
                </c:pt>
                <c:pt idx="6">
                  <c:v>196750</c:v>
                </c:pt>
                <c:pt idx="7">
                  <c:v>145882</c:v>
                </c:pt>
                <c:pt idx="8">
                  <c:v>81435</c:v>
                </c:pt>
                <c:pt idx="9">
                  <c:v>79579</c:v>
                </c:pt>
                <c:pt idx="10">
                  <c:v>298684</c:v>
                </c:pt>
              </c:numCache>
            </c:numRef>
          </c:val>
        </c:ser>
        <c:dLbls>
          <c:showLegendKey val="0"/>
          <c:showVal val="1"/>
          <c:showCatName val="0"/>
          <c:showSerName val="0"/>
          <c:showPercent val="0"/>
          <c:showBubbleSize val="0"/>
          <c:showLeaderLines val="1"/>
        </c:dLbls>
      </c:pie3DChart>
    </c:plotArea>
    <c:legend>
      <c:legendPos val="r"/>
      <c:layout/>
      <c:overlay val="0"/>
      <c:spPr>
        <a:solidFill>
          <a:srgbClr val="FFFF00"/>
        </a:solidFill>
      </c:spPr>
      <c:txPr>
        <a:bodyPr/>
        <a:lstStyle/>
        <a:p>
          <a:pPr>
            <a:defRPr sz="1600" b="1"/>
          </a:pPr>
          <a:endParaRPr lang="en-US"/>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FB8DAC-4B62-4246-91F4-A259C1B73D80}" type="doc">
      <dgm:prSet loTypeId="urn:microsoft.com/office/officeart/2005/8/layout/matrix1" loCatId="matrix" qsTypeId="urn:microsoft.com/office/officeart/2005/8/quickstyle/simple4" qsCatId="simple" csTypeId="urn:microsoft.com/office/officeart/2005/8/colors/accent1_2" csCatId="accent1" phldr="1"/>
      <dgm:spPr/>
      <dgm:t>
        <a:bodyPr/>
        <a:lstStyle/>
        <a:p>
          <a:endParaRPr lang="en-US"/>
        </a:p>
      </dgm:t>
    </dgm:pt>
    <dgm:pt modelId="{67A62210-958B-4085-848D-90D3B2E99DA9}">
      <dgm:prSet phldrT="[Text]" custT="1"/>
      <dgm:spPr>
        <a:solidFill>
          <a:srgbClr val="FFC000"/>
        </a:solidFill>
      </dgm:spPr>
      <dgm:t>
        <a:bodyPr/>
        <a:lstStyle/>
        <a:p>
          <a:r>
            <a:rPr lang="en-US" sz="2000" b="1" dirty="0" smtClean="0"/>
            <a:t>Energy Storage</a:t>
          </a:r>
          <a:endParaRPr lang="en-US" sz="2000" b="1" dirty="0"/>
        </a:p>
      </dgm:t>
    </dgm:pt>
    <dgm:pt modelId="{49509F28-6B14-4538-BA0C-2425D7E9784B}" type="parTrans" cxnId="{86E2EF60-7FCA-4628-8511-5207E902EF16}">
      <dgm:prSet/>
      <dgm:spPr/>
      <dgm:t>
        <a:bodyPr/>
        <a:lstStyle/>
        <a:p>
          <a:endParaRPr lang="en-US"/>
        </a:p>
      </dgm:t>
    </dgm:pt>
    <dgm:pt modelId="{3272C84B-D80A-4A17-8732-B989A8E41BED}" type="sibTrans" cxnId="{86E2EF60-7FCA-4628-8511-5207E902EF16}">
      <dgm:prSet/>
      <dgm:spPr/>
      <dgm:t>
        <a:bodyPr/>
        <a:lstStyle/>
        <a:p>
          <a:endParaRPr lang="en-US"/>
        </a:p>
      </dgm:t>
    </dgm:pt>
    <dgm:pt modelId="{DA24DB58-1D03-412A-BDA6-40FF39BD9960}">
      <dgm:prSet phldrT="[Text]"/>
      <dgm:spPr>
        <a:solidFill>
          <a:srgbClr val="00B0F0"/>
        </a:solidFill>
      </dgm:spPr>
      <dgm:t>
        <a:bodyPr anchor="t"/>
        <a:lstStyle/>
        <a:p>
          <a:pPr algn="l"/>
          <a:r>
            <a:rPr lang="en-US" b="1" dirty="0" smtClean="0">
              <a:solidFill>
                <a:srgbClr val="002060"/>
              </a:solidFill>
            </a:rPr>
            <a:t>Chemical Energy </a:t>
          </a:r>
        </a:p>
        <a:p>
          <a:pPr algn="l"/>
          <a:r>
            <a:rPr lang="en-US" dirty="0" smtClean="0">
              <a:solidFill>
                <a:srgbClr val="002060"/>
              </a:solidFill>
            </a:rPr>
            <a:t>1) Hydrogen</a:t>
          </a:r>
        </a:p>
        <a:p>
          <a:pPr algn="l"/>
          <a:r>
            <a:rPr lang="en-US" dirty="0" smtClean="0">
              <a:solidFill>
                <a:srgbClr val="002060"/>
              </a:solidFill>
            </a:rPr>
            <a:t>2) Synthetic Natural Gas</a:t>
          </a:r>
        </a:p>
        <a:p>
          <a:pPr algn="l"/>
          <a:r>
            <a:rPr lang="en-US" dirty="0" smtClean="0">
              <a:solidFill>
                <a:srgbClr val="002060"/>
              </a:solidFill>
            </a:rPr>
            <a:t>3) Chemical compounds ( Methanol, Ammonia)</a:t>
          </a:r>
          <a:endParaRPr lang="en-US" dirty="0">
            <a:solidFill>
              <a:srgbClr val="002060"/>
            </a:solidFill>
          </a:endParaRPr>
        </a:p>
      </dgm:t>
    </dgm:pt>
    <dgm:pt modelId="{7F069310-6A4D-4700-8647-E71D6C6FA2E7}" type="parTrans" cxnId="{027A8D98-8667-464B-BB6E-B881CD5D2679}">
      <dgm:prSet/>
      <dgm:spPr/>
      <dgm:t>
        <a:bodyPr/>
        <a:lstStyle/>
        <a:p>
          <a:endParaRPr lang="en-US"/>
        </a:p>
      </dgm:t>
    </dgm:pt>
    <dgm:pt modelId="{2F8D8345-1C6A-4F53-B3EB-29FF8A75B942}" type="sibTrans" cxnId="{027A8D98-8667-464B-BB6E-B881CD5D2679}">
      <dgm:prSet/>
      <dgm:spPr/>
      <dgm:t>
        <a:bodyPr/>
        <a:lstStyle/>
        <a:p>
          <a:endParaRPr lang="en-US"/>
        </a:p>
      </dgm:t>
    </dgm:pt>
    <dgm:pt modelId="{95707F39-9F21-459E-BD7C-9499BD041667}">
      <dgm:prSet phldrT="[Text]"/>
      <dgm:spPr>
        <a:solidFill>
          <a:srgbClr val="FFFF00"/>
        </a:solidFill>
      </dgm:spPr>
      <dgm:t>
        <a:bodyPr anchor="t"/>
        <a:lstStyle/>
        <a:p>
          <a:pPr algn="l"/>
          <a:r>
            <a:rPr lang="en-US" b="1" dirty="0" smtClean="0">
              <a:solidFill>
                <a:srgbClr val="002060"/>
              </a:solidFill>
            </a:rPr>
            <a:t>Mechanical Energy</a:t>
          </a:r>
        </a:p>
        <a:p>
          <a:pPr algn="l"/>
          <a:r>
            <a:rPr lang="en-US" dirty="0" smtClean="0">
              <a:solidFill>
                <a:srgbClr val="002060"/>
              </a:solidFill>
            </a:rPr>
            <a:t>1) Pumped Hydro</a:t>
          </a:r>
        </a:p>
        <a:p>
          <a:pPr algn="l"/>
          <a:r>
            <a:rPr lang="en-US" dirty="0" smtClean="0">
              <a:solidFill>
                <a:srgbClr val="002060"/>
              </a:solidFill>
            </a:rPr>
            <a:t>2) Compressed Air</a:t>
          </a:r>
        </a:p>
        <a:p>
          <a:pPr algn="l"/>
          <a:r>
            <a:rPr lang="en-US" dirty="0" smtClean="0">
              <a:solidFill>
                <a:srgbClr val="002060"/>
              </a:solidFill>
            </a:rPr>
            <a:t>3) Fly wheel</a:t>
          </a:r>
          <a:endParaRPr lang="en-US" dirty="0">
            <a:solidFill>
              <a:srgbClr val="002060"/>
            </a:solidFill>
          </a:endParaRPr>
        </a:p>
      </dgm:t>
    </dgm:pt>
    <dgm:pt modelId="{71B2BE4B-3250-4E48-9EDE-DFAC178BACB9}" type="parTrans" cxnId="{E03BFD5C-C6E5-44B3-8CB0-207F03B6AF15}">
      <dgm:prSet/>
      <dgm:spPr/>
      <dgm:t>
        <a:bodyPr/>
        <a:lstStyle/>
        <a:p>
          <a:endParaRPr lang="en-US"/>
        </a:p>
      </dgm:t>
    </dgm:pt>
    <dgm:pt modelId="{4AB84083-684A-47F9-811A-07D12B0E39B6}" type="sibTrans" cxnId="{E03BFD5C-C6E5-44B3-8CB0-207F03B6AF15}">
      <dgm:prSet/>
      <dgm:spPr/>
      <dgm:t>
        <a:bodyPr/>
        <a:lstStyle/>
        <a:p>
          <a:endParaRPr lang="en-US"/>
        </a:p>
      </dgm:t>
    </dgm:pt>
    <dgm:pt modelId="{28A4F4AF-95BC-48E8-9424-DBD426FC6D34}">
      <dgm:prSet phldrT="[Text]"/>
      <dgm:spPr>
        <a:solidFill>
          <a:srgbClr val="92D050"/>
        </a:solidFill>
      </dgm:spPr>
      <dgm:t>
        <a:bodyPr anchor="t"/>
        <a:lstStyle/>
        <a:p>
          <a:pPr algn="l"/>
          <a:r>
            <a:rPr lang="en-US" b="1" dirty="0" smtClean="0">
              <a:solidFill>
                <a:srgbClr val="002060"/>
              </a:solidFill>
            </a:rPr>
            <a:t>Electrical/Electrochemical</a:t>
          </a:r>
        </a:p>
        <a:p>
          <a:pPr algn="l"/>
          <a:r>
            <a:rPr lang="en-US" dirty="0" smtClean="0">
              <a:solidFill>
                <a:srgbClr val="002060"/>
              </a:solidFill>
            </a:rPr>
            <a:t>1) Super capacitors (EDL/ Pseudo)</a:t>
          </a:r>
        </a:p>
        <a:p>
          <a:pPr algn="l"/>
          <a:r>
            <a:rPr lang="en-US" dirty="0" smtClean="0">
              <a:solidFill>
                <a:srgbClr val="002060"/>
              </a:solidFill>
            </a:rPr>
            <a:t>2) Super conducting magnets</a:t>
          </a:r>
        </a:p>
        <a:p>
          <a:pPr algn="l"/>
          <a:r>
            <a:rPr lang="en-US" dirty="0" smtClean="0">
              <a:solidFill>
                <a:srgbClr val="002060"/>
              </a:solidFill>
            </a:rPr>
            <a:t>3) Batteries</a:t>
          </a:r>
        </a:p>
        <a:p>
          <a:pPr algn="l"/>
          <a:r>
            <a:rPr lang="en-US" dirty="0" smtClean="0">
              <a:solidFill>
                <a:srgbClr val="002060"/>
              </a:solidFill>
            </a:rPr>
            <a:t>4) Fuel Cells</a:t>
          </a:r>
          <a:endParaRPr lang="en-US" dirty="0">
            <a:solidFill>
              <a:srgbClr val="002060"/>
            </a:solidFill>
          </a:endParaRPr>
        </a:p>
      </dgm:t>
    </dgm:pt>
    <dgm:pt modelId="{5B9EF866-2739-49CD-88F1-1E3AC2D3D4EC}" type="parTrans" cxnId="{FFD75C95-EF8D-4E48-B7ED-18DC517DAC8C}">
      <dgm:prSet/>
      <dgm:spPr/>
      <dgm:t>
        <a:bodyPr/>
        <a:lstStyle/>
        <a:p>
          <a:endParaRPr lang="en-US"/>
        </a:p>
      </dgm:t>
    </dgm:pt>
    <dgm:pt modelId="{B8249900-6F3D-4164-BBDB-972E09FE478E}" type="sibTrans" cxnId="{FFD75C95-EF8D-4E48-B7ED-18DC517DAC8C}">
      <dgm:prSet/>
      <dgm:spPr/>
      <dgm:t>
        <a:bodyPr/>
        <a:lstStyle/>
        <a:p>
          <a:endParaRPr lang="en-US"/>
        </a:p>
      </dgm:t>
    </dgm:pt>
    <dgm:pt modelId="{30EF880E-FBF8-44FA-9D89-2D1E9D46A353}">
      <dgm:prSet phldrT="[Text]"/>
      <dgm:spPr>
        <a:solidFill>
          <a:srgbClr val="FF0000"/>
        </a:solidFill>
      </dgm:spPr>
      <dgm:t>
        <a:bodyPr anchor="t"/>
        <a:lstStyle/>
        <a:p>
          <a:pPr algn="l"/>
          <a:r>
            <a:rPr lang="en-US" b="1" dirty="0" smtClean="0">
              <a:solidFill>
                <a:srgbClr val="002060"/>
              </a:solidFill>
            </a:rPr>
            <a:t>Thermal Energy</a:t>
          </a:r>
        </a:p>
        <a:p>
          <a:pPr algn="l"/>
          <a:r>
            <a:rPr lang="en-US" dirty="0" smtClean="0">
              <a:solidFill>
                <a:srgbClr val="002060"/>
              </a:solidFill>
            </a:rPr>
            <a:t>1) Hot water</a:t>
          </a:r>
        </a:p>
        <a:p>
          <a:pPr algn="l"/>
          <a:r>
            <a:rPr lang="en-US" dirty="0" smtClean="0">
              <a:solidFill>
                <a:srgbClr val="002060"/>
              </a:solidFill>
            </a:rPr>
            <a:t>2) Molten Salt</a:t>
          </a:r>
        </a:p>
        <a:p>
          <a:pPr algn="l"/>
          <a:r>
            <a:rPr lang="en-US" dirty="0" smtClean="0">
              <a:solidFill>
                <a:srgbClr val="002060"/>
              </a:solidFill>
            </a:rPr>
            <a:t>3) Phase- Change material</a:t>
          </a:r>
          <a:endParaRPr lang="en-US" dirty="0">
            <a:solidFill>
              <a:srgbClr val="002060"/>
            </a:solidFill>
          </a:endParaRPr>
        </a:p>
      </dgm:t>
    </dgm:pt>
    <dgm:pt modelId="{C806D432-335E-4DB6-88EE-24C5B6F8B079}" type="parTrans" cxnId="{880953A6-DBCB-4102-9C81-06A6ADA0DBF7}">
      <dgm:prSet/>
      <dgm:spPr/>
      <dgm:t>
        <a:bodyPr/>
        <a:lstStyle/>
        <a:p>
          <a:endParaRPr lang="en-US"/>
        </a:p>
      </dgm:t>
    </dgm:pt>
    <dgm:pt modelId="{4277FEC5-C92C-4035-A4A7-EB788F19ACC0}" type="sibTrans" cxnId="{880953A6-DBCB-4102-9C81-06A6ADA0DBF7}">
      <dgm:prSet/>
      <dgm:spPr/>
      <dgm:t>
        <a:bodyPr/>
        <a:lstStyle/>
        <a:p>
          <a:endParaRPr lang="en-US"/>
        </a:p>
      </dgm:t>
    </dgm:pt>
    <dgm:pt modelId="{BC236176-6E0D-4E50-A003-4A05992A8F8A}" type="pres">
      <dgm:prSet presAssocID="{40FB8DAC-4B62-4246-91F4-A259C1B73D80}" presName="diagram" presStyleCnt="0">
        <dgm:presLayoutVars>
          <dgm:chMax val="1"/>
          <dgm:dir/>
          <dgm:animLvl val="ctr"/>
          <dgm:resizeHandles val="exact"/>
        </dgm:presLayoutVars>
      </dgm:prSet>
      <dgm:spPr/>
      <dgm:t>
        <a:bodyPr/>
        <a:lstStyle/>
        <a:p>
          <a:endParaRPr lang="en-US"/>
        </a:p>
      </dgm:t>
    </dgm:pt>
    <dgm:pt modelId="{18FEC4F0-9E54-4869-975D-82A4E7988E66}" type="pres">
      <dgm:prSet presAssocID="{40FB8DAC-4B62-4246-91F4-A259C1B73D80}" presName="matrix" presStyleCnt="0"/>
      <dgm:spPr/>
    </dgm:pt>
    <dgm:pt modelId="{CB542716-7F74-482E-8365-77BAD8281B29}" type="pres">
      <dgm:prSet presAssocID="{40FB8DAC-4B62-4246-91F4-A259C1B73D80}" presName="tile1" presStyleLbl="node1" presStyleIdx="0" presStyleCnt="4"/>
      <dgm:spPr/>
      <dgm:t>
        <a:bodyPr/>
        <a:lstStyle/>
        <a:p>
          <a:endParaRPr lang="en-US"/>
        </a:p>
      </dgm:t>
    </dgm:pt>
    <dgm:pt modelId="{6623C66F-DBD3-46FC-AAB5-8CFAE5763B42}" type="pres">
      <dgm:prSet presAssocID="{40FB8DAC-4B62-4246-91F4-A259C1B73D80}" presName="tile1text" presStyleLbl="node1" presStyleIdx="0" presStyleCnt="4">
        <dgm:presLayoutVars>
          <dgm:chMax val="0"/>
          <dgm:chPref val="0"/>
          <dgm:bulletEnabled val="1"/>
        </dgm:presLayoutVars>
      </dgm:prSet>
      <dgm:spPr/>
      <dgm:t>
        <a:bodyPr/>
        <a:lstStyle/>
        <a:p>
          <a:endParaRPr lang="en-US"/>
        </a:p>
      </dgm:t>
    </dgm:pt>
    <dgm:pt modelId="{F673D3C5-D0C2-4852-A8E0-9905ADCCED13}" type="pres">
      <dgm:prSet presAssocID="{40FB8DAC-4B62-4246-91F4-A259C1B73D80}" presName="tile2" presStyleLbl="node1" presStyleIdx="1" presStyleCnt="4" custLinFactNeighborY="-1250"/>
      <dgm:spPr/>
      <dgm:t>
        <a:bodyPr/>
        <a:lstStyle/>
        <a:p>
          <a:endParaRPr lang="en-US"/>
        </a:p>
      </dgm:t>
    </dgm:pt>
    <dgm:pt modelId="{32F5E9CC-7C34-4402-A3B6-CFC15010259F}" type="pres">
      <dgm:prSet presAssocID="{40FB8DAC-4B62-4246-91F4-A259C1B73D80}" presName="tile2text" presStyleLbl="node1" presStyleIdx="1" presStyleCnt="4">
        <dgm:presLayoutVars>
          <dgm:chMax val="0"/>
          <dgm:chPref val="0"/>
          <dgm:bulletEnabled val="1"/>
        </dgm:presLayoutVars>
      </dgm:prSet>
      <dgm:spPr/>
      <dgm:t>
        <a:bodyPr/>
        <a:lstStyle/>
        <a:p>
          <a:endParaRPr lang="en-US"/>
        </a:p>
      </dgm:t>
    </dgm:pt>
    <dgm:pt modelId="{6DF5C506-56CA-4F58-A2DA-4BAD79745467}" type="pres">
      <dgm:prSet presAssocID="{40FB8DAC-4B62-4246-91F4-A259C1B73D80}" presName="tile3" presStyleLbl="node1" presStyleIdx="2" presStyleCnt="4"/>
      <dgm:spPr/>
      <dgm:t>
        <a:bodyPr/>
        <a:lstStyle/>
        <a:p>
          <a:endParaRPr lang="en-US"/>
        </a:p>
      </dgm:t>
    </dgm:pt>
    <dgm:pt modelId="{2E2A21A1-19E0-48B2-B36C-07CF67A3DE1E}" type="pres">
      <dgm:prSet presAssocID="{40FB8DAC-4B62-4246-91F4-A259C1B73D80}" presName="tile3text" presStyleLbl="node1" presStyleIdx="2" presStyleCnt="4">
        <dgm:presLayoutVars>
          <dgm:chMax val="0"/>
          <dgm:chPref val="0"/>
          <dgm:bulletEnabled val="1"/>
        </dgm:presLayoutVars>
      </dgm:prSet>
      <dgm:spPr/>
      <dgm:t>
        <a:bodyPr/>
        <a:lstStyle/>
        <a:p>
          <a:endParaRPr lang="en-US"/>
        </a:p>
      </dgm:t>
    </dgm:pt>
    <dgm:pt modelId="{06F27DAF-A2C3-4730-91D3-2C021B82DCE0}" type="pres">
      <dgm:prSet presAssocID="{40FB8DAC-4B62-4246-91F4-A259C1B73D80}" presName="tile4" presStyleLbl="node1" presStyleIdx="3" presStyleCnt="4"/>
      <dgm:spPr/>
      <dgm:t>
        <a:bodyPr/>
        <a:lstStyle/>
        <a:p>
          <a:endParaRPr lang="en-US"/>
        </a:p>
      </dgm:t>
    </dgm:pt>
    <dgm:pt modelId="{891E3CF9-FEC9-4691-A284-D778D8A3FB62}" type="pres">
      <dgm:prSet presAssocID="{40FB8DAC-4B62-4246-91F4-A259C1B73D80}" presName="tile4text" presStyleLbl="node1" presStyleIdx="3" presStyleCnt="4">
        <dgm:presLayoutVars>
          <dgm:chMax val="0"/>
          <dgm:chPref val="0"/>
          <dgm:bulletEnabled val="1"/>
        </dgm:presLayoutVars>
      </dgm:prSet>
      <dgm:spPr/>
      <dgm:t>
        <a:bodyPr/>
        <a:lstStyle/>
        <a:p>
          <a:endParaRPr lang="en-US"/>
        </a:p>
      </dgm:t>
    </dgm:pt>
    <dgm:pt modelId="{8D115AA3-6B0B-492F-939C-0ACF47770BBA}" type="pres">
      <dgm:prSet presAssocID="{40FB8DAC-4B62-4246-91F4-A259C1B73D80}" presName="centerTile" presStyleLbl="fgShp" presStyleIdx="0" presStyleCnt="1">
        <dgm:presLayoutVars>
          <dgm:chMax val="0"/>
          <dgm:chPref val="0"/>
        </dgm:presLayoutVars>
      </dgm:prSet>
      <dgm:spPr/>
      <dgm:t>
        <a:bodyPr/>
        <a:lstStyle/>
        <a:p>
          <a:endParaRPr lang="en-US"/>
        </a:p>
      </dgm:t>
    </dgm:pt>
  </dgm:ptLst>
  <dgm:cxnLst>
    <dgm:cxn modelId="{1D6B41EB-4EDA-4950-801C-B7621BA46E13}" type="presOf" srcId="{DA24DB58-1D03-412A-BDA6-40FF39BD9960}" destId="{CB542716-7F74-482E-8365-77BAD8281B29}" srcOrd="0" destOrd="0" presId="urn:microsoft.com/office/officeart/2005/8/layout/matrix1"/>
    <dgm:cxn modelId="{35CAD86E-4E24-454C-A068-3698B12EFC37}" type="presOf" srcId="{95707F39-9F21-459E-BD7C-9499BD041667}" destId="{F673D3C5-D0C2-4852-A8E0-9905ADCCED13}" srcOrd="0" destOrd="0" presId="urn:microsoft.com/office/officeart/2005/8/layout/matrix1"/>
    <dgm:cxn modelId="{880953A6-DBCB-4102-9C81-06A6ADA0DBF7}" srcId="{67A62210-958B-4085-848D-90D3B2E99DA9}" destId="{30EF880E-FBF8-44FA-9D89-2D1E9D46A353}" srcOrd="3" destOrd="0" parTransId="{C806D432-335E-4DB6-88EE-24C5B6F8B079}" sibTransId="{4277FEC5-C92C-4035-A4A7-EB788F19ACC0}"/>
    <dgm:cxn modelId="{12A7AE6E-091F-4AAB-8950-D623ED649795}" type="presOf" srcId="{40FB8DAC-4B62-4246-91F4-A259C1B73D80}" destId="{BC236176-6E0D-4E50-A003-4A05992A8F8A}" srcOrd="0" destOrd="0" presId="urn:microsoft.com/office/officeart/2005/8/layout/matrix1"/>
    <dgm:cxn modelId="{35501942-4A61-4C0D-B462-6AE96B43CACB}" type="presOf" srcId="{95707F39-9F21-459E-BD7C-9499BD041667}" destId="{32F5E9CC-7C34-4402-A3B6-CFC15010259F}" srcOrd="1" destOrd="0" presId="urn:microsoft.com/office/officeart/2005/8/layout/matrix1"/>
    <dgm:cxn modelId="{FFD75C95-EF8D-4E48-B7ED-18DC517DAC8C}" srcId="{67A62210-958B-4085-848D-90D3B2E99DA9}" destId="{28A4F4AF-95BC-48E8-9424-DBD426FC6D34}" srcOrd="2" destOrd="0" parTransId="{5B9EF866-2739-49CD-88F1-1E3AC2D3D4EC}" sibTransId="{B8249900-6F3D-4164-BBDB-972E09FE478E}"/>
    <dgm:cxn modelId="{86E2EF60-7FCA-4628-8511-5207E902EF16}" srcId="{40FB8DAC-4B62-4246-91F4-A259C1B73D80}" destId="{67A62210-958B-4085-848D-90D3B2E99DA9}" srcOrd="0" destOrd="0" parTransId="{49509F28-6B14-4538-BA0C-2425D7E9784B}" sibTransId="{3272C84B-D80A-4A17-8732-B989A8E41BED}"/>
    <dgm:cxn modelId="{F0123859-A4AE-4FA6-8EB4-04227850E822}" type="presOf" srcId="{28A4F4AF-95BC-48E8-9424-DBD426FC6D34}" destId="{6DF5C506-56CA-4F58-A2DA-4BAD79745467}" srcOrd="0" destOrd="0" presId="urn:microsoft.com/office/officeart/2005/8/layout/matrix1"/>
    <dgm:cxn modelId="{278B64BC-03DA-4A7A-9410-A6F5CD1FDC5A}" type="presOf" srcId="{28A4F4AF-95BC-48E8-9424-DBD426FC6D34}" destId="{2E2A21A1-19E0-48B2-B36C-07CF67A3DE1E}" srcOrd="1" destOrd="0" presId="urn:microsoft.com/office/officeart/2005/8/layout/matrix1"/>
    <dgm:cxn modelId="{962C9E1A-CA8C-4584-8565-D3CC1DEBA736}" type="presOf" srcId="{67A62210-958B-4085-848D-90D3B2E99DA9}" destId="{8D115AA3-6B0B-492F-939C-0ACF47770BBA}" srcOrd="0" destOrd="0" presId="urn:microsoft.com/office/officeart/2005/8/layout/matrix1"/>
    <dgm:cxn modelId="{8962A0BB-EB3B-47CF-AC9B-646E394169A0}" type="presOf" srcId="{30EF880E-FBF8-44FA-9D89-2D1E9D46A353}" destId="{06F27DAF-A2C3-4730-91D3-2C021B82DCE0}" srcOrd="0" destOrd="0" presId="urn:microsoft.com/office/officeart/2005/8/layout/matrix1"/>
    <dgm:cxn modelId="{AE595D9B-BCC1-442B-BFBD-C8547BE71AE3}" type="presOf" srcId="{DA24DB58-1D03-412A-BDA6-40FF39BD9960}" destId="{6623C66F-DBD3-46FC-AAB5-8CFAE5763B42}" srcOrd="1" destOrd="0" presId="urn:microsoft.com/office/officeart/2005/8/layout/matrix1"/>
    <dgm:cxn modelId="{727AF9F9-62EF-4565-8224-CEC8031684BD}" type="presOf" srcId="{30EF880E-FBF8-44FA-9D89-2D1E9D46A353}" destId="{891E3CF9-FEC9-4691-A284-D778D8A3FB62}" srcOrd="1" destOrd="0" presId="urn:microsoft.com/office/officeart/2005/8/layout/matrix1"/>
    <dgm:cxn modelId="{027A8D98-8667-464B-BB6E-B881CD5D2679}" srcId="{67A62210-958B-4085-848D-90D3B2E99DA9}" destId="{DA24DB58-1D03-412A-BDA6-40FF39BD9960}" srcOrd="0" destOrd="0" parTransId="{7F069310-6A4D-4700-8647-E71D6C6FA2E7}" sibTransId="{2F8D8345-1C6A-4F53-B3EB-29FF8A75B942}"/>
    <dgm:cxn modelId="{E03BFD5C-C6E5-44B3-8CB0-207F03B6AF15}" srcId="{67A62210-958B-4085-848D-90D3B2E99DA9}" destId="{95707F39-9F21-459E-BD7C-9499BD041667}" srcOrd="1" destOrd="0" parTransId="{71B2BE4B-3250-4E48-9EDE-DFAC178BACB9}" sibTransId="{4AB84083-684A-47F9-811A-07D12B0E39B6}"/>
    <dgm:cxn modelId="{84DF8CBC-47EC-475B-B616-363A4FB74870}" type="presParOf" srcId="{BC236176-6E0D-4E50-A003-4A05992A8F8A}" destId="{18FEC4F0-9E54-4869-975D-82A4E7988E66}" srcOrd="0" destOrd="0" presId="urn:microsoft.com/office/officeart/2005/8/layout/matrix1"/>
    <dgm:cxn modelId="{820BA81D-0670-4AFC-A783-B72C41CAFBAB}" type="presParOf" srcId="{18FEC4F0-9E54-4869-975D-82A4E7988E66}" destId="{CB542716-7F74-482E-8365-77BAD8281B29}" srcOrd="0" destOrd="0" presId="urn:microsoft.com/office/officeart/2005/8/layout/matrix1"/>
    <dgm:cxn modelId="{CDA3F9E1-24E5-4C36-A755-B0B05E0FFFEE}" type="presParOf" srcId="{18FEC4F0-9E54-4869-975D-82A4E7988E66}" destId="{6623C66F-DBD3-46FC-AAB5-8CFAE5763B42}" srcOrd="1" destOrd="0" presId="urn:microsoft.com/office/officeart/2005/8/layout/matrix1"/>
    <dgm:cxn modelId="{54EC58A4-C46C-44E0-8411-B1C976546C62}" type="presParOf" srcId="{18FEC4F0-9E54-4869-975D-82A4E7988E66}" destId="{F673D3C5-D0C2-4852-A8E0-9905ADCCED13}" srcOrd="2" destOrd="0" presId="urn:microsoft.com/office/officeart/2005/8/layout/matrix1"/>
    <dgm:cxn modelId="{FCA8DC9F-8CB1-4D56-9BE7-0EC5993B6813}" type="presParOf" srcId="{18FEC4F0-9E54-4869-975D-82A4E7988E66}" destId="{32F5E9CC-7C34-4402-A3B6-CFC15010259F}" srcOrd="3" destOrd="0" presId="urn:microsoft.com/office/officeart/2005/8/layout/matrix1"/>
    <dgm:cxn modelId="{B8FD2F18-EBB4-48BB-B032-F78BA2346E22}" type="presParOf" srcId="{18FEC4F0-9E54-4869-975D-82A4E7988E66}" destId="{6DF5C506-56CA-4F58-A2DA-4BAD79745467}" srcOrd="4" destOrd="0" presId="urn:microsoft.com/office/officeart/2005/8/layout/matrix1"/>
    <dgm:cxn modelId="{B36E7451-184A-4CF8-B850-8506C715B990}" type="presParOf" srcId="{18FEC4F0-9E54-4869-975D-82A4E7988E66}" destId="{2E2A21A1-19E0-48B2-B36C-07CF67A3DE1E}" srcOrd="5" destOrd="0" presId="urn:microsoft.com/office/officeart/2005/8/layout/matrix1"/>
    <dgm:cxn modelId="{E337B453-E121-4D6B-91D0-B5ADF468654C}" type="presParOf" srcId="{18FEC4F0-9E54-4869-975D-82A4E7988E66}" destId="{06F27DAF-A2C3-4730-91D3-2C021B82DCE0}" srcOrd="6" destOrd="0" presId="urn:microsoft.com/office/officeart/2005/8/layout/matrix1"/>
    <dgm:cxn modelId="{B44CE761-280C-48A3-B106-525A859FFF43}" type="presParOf" srcId="{18FEC4F0-9E54-4869-975D-82A4E7988E66}" destId="{891E3CF9-FEC9-4691-A284-D778D8A3FB62}" srcOrd="7" destOrd="0" presId="urn:microsoft.com/office/officeart/2005/8/layout/matrix1"/>
    <dgm:cxn modelId="{91D41A8B-D39B-4278-A875-0C7ACE567CA4}" type="presParOf" srcId="{BC236176-6E0D-4E50-A003-4A05992A8F8A}" destId="{8D115AA3-6B0B-492F-939C-0ACF47770BBA}"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0F3882-C63A-4820-83A3-D2F55CA06ABC}"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3152803B-8BE0-4523-A00A-9F79A1F1B7D6}">
      <dgm:prSet phldrT="[Text]" custT="1"/>
      <dgm:spPr/>
      <dgm:t>
        <a:bodyPr/>
        <a:lstStyle/>
        <a:p>
          <a:r>
            <a:rPr lang="en-US" sz="2800" b="1" dirty="0" smtClean="0"/>
            <a:t>Pure Electric Vehicle</a:t>
          </a:r>
          <a:endParaRPr lang="en-US" sz="2800" b="1" dirty="0"/>
        </a:p>
      </dgm:t>
    </dgm:pt>
    <dgm:pt modelId="{3923C900-4EFA-497A-ADA2-896B9F060EBD}" type="parTrans" cxnId="{073820B7-CA03-4DF4-A4F0-44BDFD0A72AA}">
      <dgm:prSet/>
      <dgm:spPr/>
      <dgm:t>
        <a:bodyPr/>
        <a:lstStyle/>
        <a:p>
          <a:endParaRPr lang="en-US"/>
        </a:p>
      </dgm:t>
    </dgm:pt>
    <dgm:pt modelId="{D409E9A4-E9F2-4C48-B3D0-56732A820421}" type="sibTrans" cxnId="{073820B7-CA03-4DF4-A4F0-44BDFD0A72AA}">
      <dgm:prSet/>
      <dgm:spPr/>
      <dgm:t>
        <a:bodyPr/>
        <a:lstStyle/>
        <a:p>
          <a:endParaRPr lang="en-US"/>
        </a:p>
      </dgm:t>
    </dgm:pt>
    <dgm:pt modelId="{2C49219F-4F89-40C9-B05C-57C1A1A7B8E0}">
      <dgm:prSet phldrT="[Text]" custT="1"/>
      <dgm:spPr>
        <a:solidFill>
          <a:srgbClr val="FFFF00"/>
        </a:solidFill>
      </dgm:spPr>
      <dgm:t>
        <a:bodyPr/>
        <a:lstStyle/>
        <a:p>
          <a:r>
            <a:rPr lang="en-US" sz="2400" b="1" dirty="0" smtClean="0">
              <a:solidFill>
                <a:schemeClr val="tx1"/>
              </a:solidFill>
            </a:rPr>
            <a:t>USA/Europe/ Japan  (1992)</a:t>
          </a:r>
        </a:p>
        <a:p>
          <a:r>
            <a:rPr lang="en-US" sz="2400" b="1" dirty="0" smtClean="0">
              <a:solidFill>
                <a:schemeClr val="tx1"/>
              </a:solidFill>
            </a:rPr>
            <a:t>(20-100 KWH)</a:t>
          </a:r>
          <a:endParaRPr lang="en-US" sz="2400" b="1" dirty="0">
            <a:solidFill>
              <a:schemeClr val="tx1"/>
            </a:solidFill>
          </a:endParaRPr>
        </a:p>
      </dgm:t>
    </dgm:pt>
    <dgm:pt modelId="{22B98DED-2FBD-46B4-B01B-ACC44DFA2662}" type="parTrans" cxnId="{65C90508-3A21-40FC-8CF1-2341AA16B267}">
      <dgm:prSet/>
      <dgm:spPr/>
      <dgm:t>
        <a:bodyPr/>
        <a:lstStyle/>
        <a:p>
          <a:endParaRPr lang="en-US"/>
        </a:p>
      </dgm:t>
    </dgm:pt>
    <dgm:pt modelId="{B084F279-7B87-443C-86D5-234E507068F3}" type="sibTrans" cxnId="{65C90508-3A21-40FC-8CF1-2341AA16B267}">
      <dgm:prSet/>
      <dgm:spPr/>
      <dgm:t>
        <a:bodyPr/>
        <a:lstStyle/>
        <a:p>
          <a:endParaRPr lang="en-US"/>
        </a:p>
      </dgm:t>
    </dgm:pt>
    <dgm:pt modelId="{378C5E12-E2EC-4D5A-B992-3034A316A2BC}">
      <dgm:prSet phldrT="[Text]"/>
      <dgm:spPr>
        <a:solidFill>
          <a:srgbClr val="FFFF00"/>
        </a:solidFill>
      </dgm:spPr>
      <dgm:t>
        <a:bodyPr/>
        <a:lstStyle/>
        <a:p>
          <a:r>
            <a:rPr lang="en-US" b="1" dirty="0" smtClean="0">
              <a:solidFill>
                <a:schemeClr val="tx1"/>
              </a:solidFill>
            </a:rPr>
            <a:t>4 Wheeler EV to replace ICE  (Lithium Based) </a:t>
          </a:r>
          <a:endParaRPr lang="en-US" b="1" dirty="0">
            <a:solidFill>
              <a:schemeClr val="tx1"/>
            </a:solidFill>
          </a:endParaRPr>
        </a:p>
      </dgm:t>
    </dgm:pt>
    <dgm:pt modelId="{FADECFDB-F6F5-4F27-8158-B13F904CFB0C}" type="parTrans" cxnId="{5E0AFD3E-8F1A-47E7-AC81-098BDDCFF4B0}">
      <dgm:prSet/>
      <dgm:spPr/>
      <dgm:t>
        <a:bodyPr/>
        <a:lstStyle/>
        <a:p>
          <a:endParaRPr lang="en-US"/>
        </a:p>
      </dgm:t>
    </dgm:pt>
    <dgm:pt modelId="{23222EBC-BE05-4780-8B79-BBF902406969}" type="sibTrans" cxnId="{5E0AFD3E-8F1A-47E7-AC81-098BDDCFF4B0}">
      <dgm:prSet/>
      <dgm:spPr/>
      <dgm:t>
        <a:bodyPr/>
        <a:lstStyle/>
        <a:p>
          <a:endParaRPr lang="en-US"/>
        </a:p>
      </dgm:t>
    </dgm:pt>
    <dgm:pt modelId="{DEA0BCE1-FAA4-4C1C-B2DD-C9691CE12779}">
      <dgm:prSet phldrT="[Text]" custT="1"/>
      <dgm:spPr>
        <a:solidFill>
          <a:srgbClr val="92D050"/>
        </a:solidFill>
      </dgm:spPr>
      <dgm:t>
        <a:bodyPr/>
        <a:lstStyle/>
        <a:p>
          <a:r>
            <a:rPr lang="en-US" sz="2400" b="1" dirty="0" smtClean="0">
              <a:solidFill>
                <a:schemeClr val="tx1"/>
              </a:solidFill>
            </a:rPr>
            <a:t>China  (2000)</a:t>
          </a:r>
        </a:p>
        <a:p>
          <a:r>
            <a:rPr lang="en-US" sz="2400" b="1" dirty="0" smtClean="0">
              <a:solidFill>
                <a:schemeClr val="tx1"/>
              </a:solidFill>
            </a:rPr>
            <a:t>1 KWH</a:t>
          </a:r>
          <a:endParaRPr lang="en-US" sz="2400" b="1" dirty="0">
            <a:solidFill>
              <a:schemeClr val="tx1"/>
            </a:solidFill>
          </a:endParaRPr>
        </a:p>
      </dgm:t>
    </dgm:pt>
    <dgm:pt modelId="{085A61B2-7292-46EC-9D3E-1E1E96388739}" type="parTrans" cxnId="{5D04B43A-8A14-41F1-AF23-1A32FC1C31F4}">
      <dgm:prSet/>
      <dgm:spPr/>
      <dgm:t>
        <a:bodyPr/>
        <a:lstStyle/>
        <a:p>
          <a:endParaRPr lang="en-US"/>
        </a:p>
      </dgm:t>
    </dgm:pt>
    <dgm:pt modelId="{E1EF186E-1D24-4290-B4BD-4167C8F012E1}" type="sibTrans" cxnId="{5D04B43A-8A14-41F1-AF23-1A32FC1C31F4}">
      <dgm:prSet/>
      <dgm:spPr/>
      <dgm:t>
        <a:bodyPr/>
        <a:lstStyle/>
        <a:p>
          <a:endParaRPr lang="en-US"/>
        </a:p>
      </dgm:t>
    </dgm:pt>
    <dgm:pt modelId="{3D17EA1B-27C3-4FC6-8EF5-44D73AC3A5E1}">
      <dgm:prSet phldrT="[Text]"/>
      <dgm:spPr>
        <a:solidFill>
          <a:srgbClr val="92D050"/>
        </a:solidFill>
      </dgm:spPr>
      <dgm:t>
        <a:bodyPr/>
        <a:lstStyle/>
        <a:p>
          <a:r>
            <a:rPr lang="en-US" b="1" dirty="0" smtClean="0">
              <a:solidFill>
                <a:schemeClr val="tx1"/>
              </a:solidFill>
            </a:rPr>
            <a:t>2 Wheeler EV  for intra town travel (VRLA)</a:t>
          </a:r>
          <a:endParaRPr lang="en-US" b="1" dirty="0">
            <a:solidFill>
              <a:schemeClr val="tx1"/>
            </a:solidFill>
          </a:endParaRPr>
        </a:p>
      </dgm:t>
    </dgm:pt>
    <dgm:pt modelId="{B8269F72-06F6-4652-B0D0-3DCA29DDE5DD}" type="parTrans" cxnId="{4DD9EE24-F323-4126-BC80-A616F482B9F4}">
      <dgm:prSet/>
      <dgm:spPr/>
      <dgm:t>
        <a:bodyPr/>
        <a:lstStyle/>
        <a:p>
          <a:endParaRPr lang="en-US"/>
        </a:p>
      </dgm:t>
    </dgm:pt>
    <dgm:pt modelId="{6549705D-1BF0-4771-894A-090EF46FCF1D}" type="sibTrans" cxnId="{4DD9EE24-F323-4126-BC80-A616F482B9F4}">
      <dgm:prSet/>
      <dgm:spPr/>
      <dgm:t>
        <a:bodyPr/>
        <a:lstStyle/>
        <a:p>
          <a:endParaRPr lang="en-US"/>
        </a:p>
      </dgm:t>
    </dgm:pt>
    <dgm:pt modelId="{B0CFFDF7-D694-40A9-9F2F-42805FF7300C}">
      <dgm:prSet custT="1"/>
      <dgm:spPr>
        <a:solidFill>
          <a:srgbClr val="92D050"/>
        </a:solidFill>
      </dgm:spPr>
      <dgm:t>
        <a:bodyPr/>
        <a:lstStyle/>
        <a:p>
          <a:r>
            <a:rPr lang="en-US" sz="2400" b="1" dirty="0" smtClean="0">
              <a:solidFill>
                <a:schemeClr val="tx1"/>
              </a:solidFill>
            </a:rPr>
            <a:t>India/ Bangladesh/ Nepal  (2010)</a:t>
          </a:r>
        </a:p>
        <a:p>
          <a:r>
            <a:rPr lang="en-US" sz="2400" b="1" dirty="0" smtClean="0">
              <a:solidFill>
                <a:schemeClr val="tx1"/>
              </a:solidFill>
            </a:rPr>
            <a:t>1 – 6 KWH</a:t>
          </a:r>
          <a:endParaRPr lang="en-US" sz="2400" b="1" dirty="0">
            <a:solidFill>
              <a:schemeClr val="tx1"/>
            </a:solidFill>
          </a:endParaRPr>
        </a:p>
      </dgm:t>
    </dgm:pt>
    <dgm:pt modelId="{4FC0611E-E171-472C-9EA1-A862513C75B8}" type="parTrans" cxnId="{2EF4B60E-9A3B-4AFF-B1EF-0D5BD5C0C7EB}">
      <dgm:prSet/>
      <dgm:spPr/>
      <dgm:t>
        <a:bodyPr/>
        <a:lstStyle/>
        <a:p>
          <a:endParaRPr lang="en-US"/>
        </a:p>
      </dgm:t>
    </dgm:pt>
    <dgm:pt modelId="{56710C2D-5F37-4FBF-BAB7-983A2D45CC70}" type="sibTrans" cxnId="{2EF4B60E-9A3B-4AFF-B1EF-0D5BD5C0C7EB}">
      <dgm:prSet/>
      <dgm:spPr/>
      <dgm:t>
        <a:bodyPr/>
        <a:lstStyle/>
        <a:p>
          <a:endParaRPr lang="en-US"/>
        </a:p>
      </dgm:t>
    </dgm:pt>
    <dgm:pt modelId="{8BF809F9-4B05-4635-BE38-A8A7FD87CCCA}">
      <dgm:prSet/>
      <dgm:spPr>
        <a:solidFill>
          <a:srgbClr val="92D050"/>
        </a:solidFill>
      </dgm:spPr>
      <dgm:t>
        <a:bodyPr/>
        <a:lstStyle/>
        <a:p>
          <a:r>
            <a:rPr lang="en-US" b="1" dirty="0" smtClean="0">
              <a:solidFill>
                <a:schemeClr val="tx1"/>
              </a:solidFill>
            </a:rPr>
            <a:t>3 Wheeler  EV for  regular commutation and   last mile connectivity  (Lead Acid Flooded)</a:t>
          </a:r>
          <a:endParaRPr lang="en-US" b="1" dirty="0">
            <a:solidFill>
              <a:schemeClr val="tx1"/>
            </a:solidFill>
          </a:endParaRPr>
        </a:p>
      </dgm:t>
    </dgm:pt>
    <dgm:pt modelId="{908C11E2-B67D-4579-A573-5352D3FBAE3D}" type="parTrans" cxnId="{40F05A9E-4267-4185-8C43-EF9D1AEDA8E4}">
      <dgm:prSet/>
      <dgm:spPr/>
      <dgm:t>
        <a:bodyPr/>
        <a:lstStyle/>
        <a:p>
          <a:endParaRPr lang="en-US"/>
        </a:p>
      </dgm:t>
    </dgm:pt>
    <dgm:pt modelId="{6C21A914-CFB0-49D9-883B-3AA8620F318F}" type="sibTrans" cxnId="{40F05A9E-4267-4185-8C43-EF9D1AEDA8E4}">
      <dgm:prSet/>
      <dgm:spPr/>
      <dgm:t>
        <a:bodyPr/>
        <a:lstStyle/>
        <a:p>
          <a:endParaRPr lang="en-US"/>
        </a:p>
      </dgm:t>
    </dgm:pt>
    <dgm:pt modelId="{40E49013-2C53-4BAF-BCF3-D3E89A482330}" type="pres">
      <dgm:prSet presAssocID="{190F3882-C63A-4820-83A3-D2F55CA06ABC}" presName="diagram" presStyleCnt="0">
        <dgm:presLayoutVars>
          <dgm:chPref val="1"/>
          <dgm:dir/>
          <dgm:animOne val="branch"/>
          <dgm:animLvl val="lvl"/>
          <dgm:resizeHandles val="exact"/>
        </dgm:presLayoutVars>
      </dgm:prSet>
      <dgm:spPr/>
      <dgm:t>
        <a:bodyPr/>
        <a:lstStyle/>
        <a:p>
          <a:endParaRPr lang="en-US"/>
        </a:p>
      </dgm:t>
    </dgm:pt>
    <dgm:pt modelId="{46C4DF5D-54AA-4A69-9A7B-BCC759B401F9}" type="pres">
      <dgm:prSet presAssocID="{3152803B-8BE0-4523-A00A-9F79A1F1B7D6}" presName="root1" presStyleCnt="0"/>
      <dgm:spPr/>
    </dgm:pt>
    <dgm:pt modelId="{183FC613-E076-473D-968F-5E39219DBE66}" type="pres">
      <dgm:prSet presAssocID="{3152803B-8BE0-4523-A00A-9F79A1F1B7D6}" presName="LevelOneTextNode" presStyleLbl="node0" presStyleIdx="0" presStyleCnt="1">
        <dgm:presLayoutVars>
          <dgm:chPref val="3"/>
        </dgm:presLayoutVars>
      </dgm:prSet>
      <dgm:spPr/>
      <dgm:t>
        <a:bodyPr/>
        <a:lstStyle/>
        <a:p>
          <a:endParaRPr lang="en-US"/>
        </a:p>
      </dgm:t>
    </dgm:pt>
    <dgm:pt modelId="{3AF7E819-F8A9-4091-BB8B-A1B248A6424E}" type="pres">
      <dgm:prSet presAssocID="{3152803B-8BE0-4523-A00A-9F79A1F1B7D6}" presName="level2hierChild" presStyleCnt="0"/>
      <dgm:spPr/>
    </dgm:pt>
    <dgm:pt modelId="{339BCA82-24A7-4E6A-A338-72E3B1263647}" type="pres">
      <dgm:prSet presAssocID="{22B98DED-2FBD-46B4-B01B-ACC44DFA2662}" presName="conn2-1" presStyleLbl="parChTrans1D2" presStyleIdx="0" presStyleCnt="3"/>
      <dgm:spPr/>
      <dgm:t>
        <a:bodyPr/>
        <a:lstStyle/>
        <a:p>
          <a:endParaRPr lang="en-US"/>
        </a:p>
      </dgm:t>
    </dgm:pt>
    <dgm:pt modelId="{0723B1F3-F845-45E9-84D7-750F1D26466F}" type="pres">
      <dgm:prSet presAssocID="{22B98DED-2FBD-46B4-B01B-ACC44DFA2662}" presName="connTx" presStyleLbl="parChTrans1D2" presStyleIdx="0" presStyleCnt="3"/>
      <dgm:spPr/>
      <dgm:t>
        <a:bodyPr/>
        <a:lstStyle/>
        <a:p>
          <a:endParaRPr lang="en-US"/>
        </a:p>
      </dgm:t>
    </dgm:pt>
    <dgm:pt modelId="{E4B26DE4-AE9B-4E13-985C-40C55A52D7BC}" type="pres">
      <dgm:prSet presAssocID="{2C49219F-4F89-40C9-B05C-57C1A1A7B8E0}" presName="root2" presStyleCnt="0"/>
      <dgm:spPr/>
    </dgm:pt>
    <dgm:pt modelId="{C4FFD496-7D96-4EA6-A133-BACF67BE21E1}" type="pres">
      <dgm:prSet presAssocID="{2C49219F-4F89-40C9-B05C-57C1A1A7B8E0}" presName="LevelTwoTextNode" presStyleLbl="node2" presStyleIdx="0" presStyleCnt="3" custScaleY="131875" custLinFactNeighborX="-575" custLinFactNeighborY="-47763">
        <dgm:presLayoutVars>
          <dgm:chPref val="3"/>
        </dgm:presLayoutVars>
      </dgm:prSet>
      <dgm:spPr/>
      <dgm:t>
        <a:bodyPr/>
        <a:lstStyle/>
        <a:p>
          <a:endParaRPr lang="en-US"/>
        </a:p>
      </dgm:t>
    </dgm:pt>
    <dgm:pt modelId="{3B183B29-CAC0-43D3-871F-67764B0E5461}" type="pres">
      <dgm:prSet presAssocID="{2C49219F-4F89-40C9-B05C-57C1A1A7B8E0}" presName="level3hierChild" presStyleCnt="0"/>
      <dgm:spPr/>
    </dgm:pt>
    <dgm:pt modelId="{760C9FC1-2FC9-45E0-AA73-96AD32797189}" type="pres">
      <dgm:prSet presAssocID="{FADECFDB-F6F5-4F27-8158-B13F904CFB0C}" presName="conn2-1" presStyleLbl="parChTrans1D3" presStyleIdx="0" presStyleCnt="3"/>
      <dgm:spPr/>
      <dgm:t>
        <a:bodyPr/>
        <a:lstStyle/>
        <a:p>
          <a:endParaRPr lang="en-US"/>
        </a:p>
      </dgm:t>
    </dgm:pt>
    <dgm:pt modelId="{1B393833-ED6A-455D-B2E4-AC08CA3289C7}" type="pres">
      <dgm:prSet presAssocID="{FADECFDB-F6F5-4F27-8158-B13F904CFB0C}" presName="connTx" presStyleLbl="parChTrans1D3" presStyleIdx="0" presStyleCnt="3"/>
      <dgm:spPr/>
      <dgm:t>
        <a:bodyPr/>
        <a:lstStyle/>
        <a:p>
          <a:endParaRPr lang="en-US"/>
        </a:p>
      </dgm:t>
    </dgm:pt>
    <dgm:pt modelId="{6D6397DC-23FB-478E-83CC-29328848D204}" type="pres">
      <dgm:prSet presAssocID="{378C5E12-E2EC-4D5A-B992-3034A316A2BC}" presName="root2" presStyleCnt="0"/>
      <dgm:spPr/>
    </dgm:pt>
    <dgm:pt modelId="{E2CF9065-4879-4F45-9A65-3948F72646DD}" type="pres">
      <dgm:prSet presAssocID="{378C5E12-E2EC-4D5A-B992-3034A316A2BC}" presName="LevelTwoTextNode" presStyleLbl="node3" presStyleIdx="0" presStyleCnt="3" custLinFactNeighborX="-1058" custLinFactNeighborY="-47340">
        <dgm:presLayoutVars>
          <dgm:chPref val="3"/>
        </dgm:presLayoutVars>
      </dgm:prSet>
      <dgm:spPr/>
      <dgm:t>
        <a:bodyPr/>
        <a:lstStyle/>
        <a:p>
          <a:endParaRPr lang="en-US"/>
        </a:p>
      </dgm:t>
    </dgm:pt>
    <dgm:pt modelId="{D09268E8-1635-48CD-A4AC-759E5032FC30}" type="pres">
      <dgm:prSet presAssocID="{378C5E12-E2EC-4D5A-B992-3034A316A2BC}" presName="level3hierChild" presStyleCnt="0"/>
      <dgm:spPr/>
    </dgm:pt>
    <dgm:pt modelId="{7C3D5B13-A550-4D79-8999-EF26C778BC37}" type="pres">
      <dgm:prSet presAssocID="{085A61B2-7292-46EC-9D3E-1E1E96388739}" presName="conn2-1" presStyleLbl="parChTrans1D2" presStyleIdx="1" presStyleCnt="3"/>
      <dgm:spPr/>
      <dgm:t>
        <a:bodyPr/>
        <a:lstStyle/>
        <a:p>
          <a:endParaRPr lang="en-US"/>
        </a:p>
      </dgm:t>
    </dgm:pt>
    <dgm:pt modelId="{BDFB15FD-1476-4D2D-81E9-C96D213BEB83}" type="pres">
      <dgm:prSet presAssocID="{085A61B2-7292-46EC-9D3E-1E1E96388739}" presName="connTx" presStyleLbl="parChTrans1D2" presStyleIdx="1" presStyleCnt="3"/>
      <dgm:spPr/>
      <dgm:t>
        <a:bodyPr/>
        <a:lstStyle/>
        <a:p>
          <a:endParaRPr lang="en-US"/>
        </a:p>
      </dgm:t>
    </dgm:pt>
    <dgm:pt modelId="{0146A32C-71C3-4402-9EF8-CC97833DC8B6}" type="pres">
      <dgm:prSet presAssocID="{DEA0BCE1-FAA4-4C1C-B2DD-C9691CE12779}" presName="root2" presStyleCnt="0"/>
      <dgm:spPr/>
    </dgm:pt>
    <dgm:pt modelId="{F90CFB0B-CC92-4B51-ADA8-D2120409520A}" type="pres">
      <dgm:prSet presAssocID="{DEA0BCE1-FAA4-4C1C-B2DD-C9691CE12779}" presName="LevelTwoTextNode" presStyleLbl="node2" presStyleIdx="1" presStyleCnt="3" custScaleY="127399" custLinFactNeighborX="-575" custLinFactNeighborY="-1896">
        <dgm:presLayoutVars>
          <dgm:chPref val="3"/>
        </dgm:presLayoutVars>
      </dgm:prSet>
      <dgm:spPr/>
      <dgm:t>
        <a:bodyPr/>
        <a:lstStyle/>
        <a:p>
          <a:endParaRPr lang="en-US"/>
        </a:p>
      </dgm:t>
    </dgm:pt>
    <dgm:pt modelId="{41F216F3-810E-49D7-9F40-534B6ED99DED}" type="pres">
      <dgm:prSet presAssocID="{DEA0BCE1-FAA4-4C1C-B2DD-C9691CE12779}" presName="level3hierChild" presStyleCnt="0"/>
      <dgm:spPr/>
    </dgm:pt>
    <dgm:pt modelId="{78716A92-9B20-4C93-A64D-65F75D1F6AAF}" type="pres">
      <dgm:prSet presAssocID="{B8269F72-06F6-4652-B0D0-3DCA29DDE5DD}" presName="conn2-1" presStyleLbl="parChTrans1D3" presStyleIdx="1" presStyleCnt="3"/>
      <dgm:spPr/>
      <dgm:t>
        <a:bodyPr/>
        <a:lstStyle/>
        <a:p>
          <a:endParaRPr lang="en-US"/>
        </a:p>
      </dgm:t>
    </dgm:pt>
    <dgm:pt modelId="{60AF0428-7F9D-4947-B40D-E0D8AE93E904}" type="pres">
      <dgm:prSet presAssocID="{B8269F72-06F6-4652-B0D0-3DCA29DDE5DD}" presName="connTx" presStyleLbl="parChTrans1D3" presStyleIdx="1" presStyleCnt="3"/>
      <dgm:spPr/>
      <dgm:t>
        <a:bodyPr/>
        <a:lstStyle/>
        <a:p>
          <a:endParaRPr lang="en-US"/>
        </a:p>
      </dgm:t>
    </dgm:pt>
    <dgm:pt modelId="{21B6BB3B-0614-4958-945C-5E8E9559DFBB}" type="pres">
      <dgm:prSet presAssocID="{3D17EA1B-27C3-4FC6-8EF5-44D73AC3A5E1}" presName="root2" presStyleCnt="0"/>
      <dgm:spPr/>
    </dgm:pt>
    <dgm:pt modelId="{444B148D-E552-4F73-9073-C90DEACF987F}" type="pres">
      <dgm:prSet presAssocID="{3D17EA1B-27C3-4FC6-8EF5-44D73AC3A5E1}" presName="LevelTwoTextNode" presStyleLbl="node3" presStyleIdx="1" presStyleCnt="3" custLinFactNeighborX="2430" custLinFactNeighborY="-1896">
        <dgm:presLayoutVars>
          <dgm:chPref val="3"/>
        </dgm:presLayoutVars>
      </dgm:prSet>
      <dgm:spPr/>
      <dgm:t>
        <a:bodyPr/>
        <a:lstStyle/>
        <a:p>
          <a:endParaRPr lang="en-US"/>
        </a:p>
      </dgm:t>
    </dgm:pt>
    <dgm:pt modelId="{954B4DB7-00C8-4E93-A113-A5548D1EDA8F}" type="pres">
      <dgm:prSet presAssocID="{3D17EA1B-27C3-4FC6-8EF5-44D73AC3A5E1}" presName="level3hierChild" presStyleCnt="0"/>
      <dgm:spPr/>
    </dgm:pt>
    <dgm:pt modelId="{2F057978-4D06-4C66-AAFE-595B4E1CFB5C}" type="pres">
      <dgm:prSet presAssocID="{4FC0611E-E171-472C-9EA1-A862513C75B8}" presName="conn2-1" presStyleLbl="parChTrans1D2" presStyleIdx="2" presStyleCnt="3"/>
      <dgm:spPr/>
      <dgm:t>
        <a:bodyPr/>
        <a:lstStyle/>
        <a:p>
          <a:endParaRPr lang="en-US"/>
        </a:p>
      </dgm:t>
    </dgm:pt>
    <dgm:pt modelId="{16E5D36A-479E-4AA7-9ECC-2CBD383A08D1}" type="pres">
      <dgm:prSet presAssocID="{4FC0611E-E171-472C-9EA1-A862513C75B8}" presName="connTx" presStyleLbl="parChTrans1D2" presStyleIdx="2" presStyleCnt="3"/>
      <dgm:spPr/>
      <dgm:t>
        <a:bodyPr/>
        <a:lstStyle/>
        <a:p>
          <a:endParaRPr lang="en-US"/>
        </a:p>
      </dgm:t>
    </dgm:pt>
    <dgm:pt modelId="{544FDF2D-D58E-4DD8-B721-66503F2BDADE}" type="pres">
      <dgm:prSet presAssocID="{B0CFFDF7-D694-40A9-9F2F-42805FF7300C}" presName="root2" presStyleCnt="0"/>
      <dgm:spPr/>
    </dgm:pt>
    <dgm:pt modelId="{7B58401B-04E6-4281-A1C8-1C2540C386E9}" type="pres">
      <dgm:prSet presAssocID="{B0CFFDF7-D694-40A9-9F2F-42805FF7300C}" presName="LevelTwoTextNode" presStyleLbl="node2" presStyleIdx="2" presStyleCnt="3" custScaleY="150742" custLinFactNeighborX="2913" custLinFactNeighborY="43548">
        <dgm:presLayoutVars>
          <dgm:chPref val="3"/>
        </dgm:presLayoutVars>
      </dgm:prSet>
      <dgm:spPr/>
      <dgm:t>
        <a:bodyPr/>
        <a:lstStyle/>
        <a:p>
          <a:endParaRPr lang="en-US"/>
        </a:p>
      </dgm:t>
    </dgm:pt>
    <dgm:pt modelId="{63968369-F20C-4E01-ACDF-EDD6194029B8}" type="pres">
      <dgm:prSet presAssocID="{B0CFFDF7-D694-40A9-9F2F-42805FF7300C}" presName="level3hierChild" presStyleCnt="0"/>
      <dgm:spPr/>
    </dgm:pt>
    <dgm:pt modelId="{F28310FC-DD85-4654-B622-DE508407C273}" type="pres">
      <dgm:prSet presAssocID="{908C11E2-B67D-4579-A573-5352D3FBAE3D}" presName="conn2-1" presStyleLbl="parChTrans1D3" presStyleIdx="2" presStyleCnt="3"/>
      <dgm:spPr/>
      <dgm:t>
        <a:bodyPr/>
        <a:lstStyle/>
        <a:p>
          <a:endParaRPr lang="en-US"/>
        </a:p>
      </dgm:t>
    </dgm:pt>
    <dgm:pt modelId="{D834FE6A-870F-437C-BAB4-F48FD843DF4D}" type="pres">
      <dgm:prSet presAssocID="{908C11E2-B67D-4579-A573-5352D3FBAE3D}" presName="connTx" presStyleLbl="parChTrans1D3" presStyleIdx="2" presStyleCnt="3"/>
      <dgm:spPr/>
      <dgm:t>
        <a:bodyPr/>
        <a:lstStyle/>
        <a:p>
          <a:endParaRPr lang="en-US"/>
        </a:p>
      </dgm:t>
    </dgm:pt>
    <dgm:pt modelId="{BEE0EDB0-61A4-4320-BF23-FEE8F6B61CD2}" type="pres">
      <dgm:prSet presAssocID="{8BF809F9-4B05-4635-BE38-A8A7FD87CCCA}" presName="root2" presStyleCnt="0"/>
      <dgm:spPr/>
    </dgm:pt>
    <dgm:pt modelId="{AB654471-35DA-4A33-AB0A-03740E80A48C}" type="pres">
      <dgm:prSet presAssocID="{8BF809F9-4B05-4635-BE38-A8A7FD87CCCA}" presName="LevelTwoTextNode" presStyleLbl="node3" presStyleIdx="2" presStyleCnt="3" custLinFactNeighborX="-1058" custLinFactNeighborY="43125">
        <dgm:presLayoutVars>
          <dgm:chPref val="3"/>
        </dgm:presLayoutVars>
      </dgm:prSet>
      <dgm:spPr/>
      <dgm:t>
        <a:bodyPr/>
        <a:lstStyle/>
        <a:p>
          <a:endParaRPr lang="en-US"/>
        </a:p>
      </dgm:t>
    </dgm:pt>
    <dgm:pt modelId="{AF69C61A-429C-45ED-8ED7-4EF7BA356C47}" type="pres">
      <dgm:prSet presAssocID="{8BF809F9-4B05-4635-BE38-A8A7FD87CCCA}" presName="level3hierChild" presStyleCnt="0"/>
      <dgm:spPr/>
    </dgm:pt>
  </dgm:ptLst>
  <dgm:cxnLst>
    <dgm:cxn modelId="{F8515642-196C-4D51-BDCD-A158119D3233}" type="presOf" srcId="{190F3882-C63A-4820-83A3-D2F55CA06ABC}" destId="{40E49013-2C53-4BAF-BCF3-D3E89A482330}" srcOrd="0" destOrd="0" presId="urn:microsoft.com/office/officeart/2005/8/layout/hierarchy2"/>
    <dgm:cxn modelId="{073820B7-CA03-4DF4-A4F0-44BDFD0A72AA}" srcId="{190F3882-C63A-4820-83A3-D2F55CA06ABC}" destId="{3152803B-8BE0-4523-A00A-9F79A1F1B7D6}" srcOrd="0" destOrd="0" parTransId="{3923C900-4EFA-497A-ADA2-896B9F060EBD}" sibTransId="{D409E9A4-E9F2-4C48-B3D0-56732A820421}"/>
    <dgm:cxn modelId="{43CC4DDC-AE38-4910-A792-4D8DB24C6404}" type="presOf" srcId="{908C11E2-B67D-4579-A573-5352D3FBAE3D}" destId="{D834FE6A-870F-437C-BAB4-F48FD843DF4D}" srcOrd="1" destOrd="0" presId="urn:microsoft.com/office/officeart/2005/8/layout/hierarchy2"/>
    <dgm:cxn modelId="{A8D8F063-4634-4D0B-95C8-9E9F05635817}" type="presOf" srcId="{908C11E2-B67D-4579-A573-5352D3FBAE3D}" destId="{F28310FC-DD85-4654-B622-DE508407C273}" srcOrd="0" destOrd="0" presId="urn:microsoft.com/office/officeart/2005/8/layout/hierarchy2"/>
    <dgm:cxn modelId="{65C90508-3A21-40FC-8CF1-2341AA16B267}" srcId="{3152803B-8BE0-4523-A00A-9F79A1F1B7D6}" destId="{2C49219F-4F89-40C9-B05C-57C1A1A7B8E0}" srcOrd="0" destOrd="0" parTransId="{22B98DED-2FBD-46B4-B01B-ACC44DFA2662}" sibTransId="{B084F279-7B87-443C-86D5-234E507068F3}"/>
    <dgm:cxn modelId="{ACD83E45-FF98-4CD5-8EA9-22E69336D676}" type="presOf" srcId="{085A61B2-7292-46EC-9D3E-1E1E96388739}" destId="{BDFB15FD-1476-4D2D-81E9-C96D213BEB83}" srcOrd="1" destOrd="0" presId="urn:microsoft.com/office/officeart/2005/8/layout/hierarchy2"/>
    <dgm:cxn modelId="{40F05A9E-4267-4185-8C43-EF9D1AEDA8E4}" srcId="{B0CFFDF7-D694-40A9-9F2F-42805FF7300C}" destId="{8BF809F9-4B05-4635-BE38-A8A7FD87CCCA}" srcOrd="0" destOrd="0" parTransId="{908C11E2-B67D-4579-A573-5352D3FBAE3D}" sibTransId="{6C21A914-CFB0-49D9-883B-3AA8620F318F}"/>
    <dgm:cxn modelId="{45FE117E-5A6F-4A6A-A501-87E17B9C5E84}" type="presOf" srcId="{4FC0611E-E171-472C-9EA1-A862513C75B8}" destId="{16E5D36A-479E-4AA7-9ECC-2CBD383A08D1}" srcOrd="1" destOrd="0" presId="urn:microsoft.com/office/officeart/2005/8/layout/hierarchy2"/>
    <dgm:cxn modelId="{19FBF728-80F5-4761-93A3-D55570FA85F5}" type="presOf" srcId="{B8269F72-06F6-4652-B0D0-3DCA29DDE5DD}" destId="{78716A92-9B20-4C93-A64D-65F75D1F6AAF}" srcOrd="0" destOrd="0" presId="urn:microsoft.com/office/officeart/2005/8/layout/hierarchy2"/>
    <dgm:cxn modelId="{D1952300-0CF4-4ED7-A672-C01DF548826F}" type="presOf" srcId="{2C49219F-4F89-40C9-B05C-57C1A1A7B8E0}" destId="{C4FFD496-7D96-4EA6-A133-BACF67BE21E1}" srcOrd="0" destOrd="0" presId="urn:microsoft.com/office/officeart/2005/8/layout/hierarchy2"/>
    <dgm:cxn modelId="{FDA7D642-FC7D-4035-9382-3B4ED4E71FB4}" type="presOf" srcId="{22B98DED-2FBD-46B4-B01B-ACC44DFA2662}" destId="{339BCA82-24A7-4E6A-A338-72E3B1263647}" srcOrd="0" destOrd="0" presId="urn:microsoft.com/office/officeart/2005/8/layout/hierarchy2"/>
    <dgm:cxn modelId="{7C8B22F9-EE06-45B1-982E-7E31C8CF1C9F}" type="presOf" srcId="{22B98DED-2FBD-46B4-B01B-ACC44DFA2662}" destId="{0723B1F3-F845-45E9-84D7-750F1D26466F}" srcOrd="1" destOrd="0" presId="urn:microsoft.com/office/officeart/2005/8/layout/hierarchy2"/>
    <dgm:cxn modelId="{2EF4B60E-9A3B-4AFF-B1EF-0D5BD5C0C7EB}" srcId="{3152803B-8BE0-4523-A00A-9F79A1F1B7D6}" destId="{B0CFFDF7-D694-40A9-9F2F-42805FF7300C}" srcOrd="2" destOrd="0" parTransId="{4FC0611E-E171-472C-9EA1-A862513C75B8}" sibTransId="{56710C2D-5F37-4FBF-BAB7-983A2D45CC70}"/>
    <dgm:cxn modelId="{5E0AFD3E-8F1A-47E7-AC81-098BDDCFF4B0}" srcId="{2C49219F-4F89-40C9-B05C-57C1A1A7B8E0}" destId="{378C5E12-E2EC-4D5A-B992-3034A316A2BC}" srcOrd="0" destOrd="0" parTransId="{FADECFDB-F6F5-4F27-8158-B13F904CFB0C}" sibTransId="{23222EBC-BE05-4780-8B79-BBF902406969}"/>
    <dgm:cxn modelId="{347B6419-59B9-4493-8B0A-B09C9B7620A5}" type="presOf" srcId="{B0CFFDF7-D694-40A9-9F2F-42805FF7300C}" destId="{7B58401B-04E6-4281-A1C8-1C2540C386E9}" srcOrd="0" destOrd="0" presId="urn:microsoft.com/office/officeart/2005/8/layout/hierarchy2"/>
    <dgm:cxn modelId="{75D75024-0202-4162-83AB-139DB8DB8A41}" type="presOf" srcId="{3152803B-8BE0-4523-A00A-9F79A1F1B7D6}" destId="{183FC613-E076-473D-968F-5E39219DBE66}" srcOrd="0" destOrd="0" presId="urn:microsoft.com/office/officeart/2005/8/layout/hierarchy2"/>
    <dgm:cxn modelId="{3C30C43F-925B-491E-941F-35A406FE6ACE}" type="presOf" srcId="{3D17EA1B-27C3-4FC6-8EF5-44D73AC3A5E1}" destId="{444B148D-E552-4F73-9073-C90DEACF987F}" srcOrd="0" destOrd="0" presId="urn:microsoft.com/office/officeart/2005/8/layout/hierarchy2"/>
    <dgm:cxn modelId="{7711C021-EFC6-4BA4-9D7D-ABF2473692CE}" type="presOf" srcId="{085A61B2-7292-46EC-9D3E-1E1E96388739}" destId="{7C3D5B13-A550-4D79-8999-EF26C778BC37}" srcOrd="0" destOrd="0" presId="urn:microsoft.com/office/officeart/2005/8/layout/hierarchy2"/>
    <dgm:cxn modelId="{A03F9A4B-1669-4A5E-AF70-3BBF00B8B718}" type="presOf" srcId="{B8269F72-06F6-4652-B0D0-3DCA29DDE5DD}" destId="{60AF0428-7F9D-4947-B40D-E0D8AE93E904}" srcOrd="1" destOrd="0" presId="urn:microsoft.com/office/officeart/2005/8/layout/hierarchy2"/>
    <dgm:cxn modelId="{4DD9EE24-F323-4126-BC80-A616F482B9F4}" srcId="{DEA0BCE1-FAA4-4C1C-B2DD-C9691CE12779}" destId="{3D17EA1B-27C3-4FC6-8EF5-44D73AC3A5E1}" srcOrd="0" destOrd="0" parTransId="{B8269F72-06F6-4652-B0D0-3DCA29DDE5DD}" sibTransId="{6549705D-1BF0-4771-894A-090EF46FCF1D}"/>
    <dgm:cxn modelId="{98018353-8CD7-423A-ABE2-93C06248099B}" type="presOf" srcId="{4FC0611E-E171-472C-9EA1-A862513C75B8}" destId="{2F057978-4D06-4C66-AAFE-595B4E1CFB5C}" srcOrd="0" destOrd="0" presId="urn:microsoft.com/office/officeart/2005/8/layout/hierarchy2"/>
    <dgm:cxn modelId="{28D880FC-4C23-47BA-B18B-C313F9DFB544}" type="presOf" srcId="{378C5E12-E2EC-4D5A-B992-3034A316A2BC}" destId="{E2CF9065-4879-4F45-9A65-3948F72646DD}" srcOrd="0" destOrd="0" presId="urn:microsoft.com/office/officeart/2005/8/layout/hierarchy2"/>
    <dgm:cxn modelId="{DF194F3A-99E6-4107-83C9-A4BC052C9C3B}" type="presOf" srcId="{FADECFDB-F6F5-4F27-8158-B13F904CFB0C}" destId="{1B393833-ED6A-455D-B2E4-AC08CA3289C7}" srcOrd="1" destOrd="0" presId="urn:microsoft.com/office/officeart/2005/8/layout/hierarchy2"/>
    <dgm:cxn modelId="{2EB4EF8C-E491-43F7-A720-CD361F94DA26}" type="presOf" srcId="{FADECFDB-F6F5-4F27-8158-B13F904CFB0C}" destId="{760C9FC1-2FC9-45E0-AA73-96AD32797189}" srcOrd="0" destOrd="0" presId="urn:microsoft.com/office/officeart/2005/8/layout/hierarchy2"/>
    <dgm:cxn modelId="{070B7CBC-5668-4170-AE23-30C7A4BB66B3}" type="presOf" srcId="{DEA0BCE1-FAA4-4C1C-B2DD-C9691CE12779}" destId="{F90CFB0B-CC92-4B51-ADA8-D2120409520A}" srcOrd="0" destOrd="0" presId="urn:microsoft.com/office/officeart/2005/8/layout/hierarchy2"/>
    <dgm:cxn modelId="{5D04B43A-8A14-41F1-AF23-1A32FC1C31F4}" srcId="{3152803B-8BE0-4523-A00A-9F79A1F1B7D6}" destId="{DEA0BCE1-FAA4-4C1C-B2DD-C9691CE12779}" srcOrd="1" destOrd="0" parTransId="{085A61B2-7292-46EC-9D3E-1E1E96388739}" sibTransId="{E1EF186E-1D24-4290-B4BD-4167C8F012E1}"/>
    <dgm:cxn modelId="{C6D3628C-5D10-4480-AC7D-862CB9EB0F71}" type="presOf" srcId="{8BF809F9-4B05-4635-BE38-A8A7FD87CCCA}" destId="{AB654471-35DA-4A33-AB0A-03740E80A48C}" srcOrd="0" destOrd="0" presId="urn:microsoft.com/office/officeart/2005/8/layout/hierarchy2"/>
    <dgm:cxn modelId="{2AAA56AF-2D95-47A4-B8B4-D17041F9D10C}" type="presParOf" srcId="{40E49013-2C53-4BAF-BCF3-D3E89A482330}" destId="{46C4DF5D-54AA-4A69-9A7B-BCC759B401F9}" srcOrd="0" destOrd="0" presId="urn:microsoft.com/office/officeart/2005/8/layout/hierarchy2"/>
    <dgm:cxn modelId="{CD352F3E-24E6-456B-9A9E-A49FB636B498}" type="presParOf" srcId="{46C4DF5D-54AA-4A69-9A7B-BCC759B401F9}" destId="{183FC613-E076-473D-968F-5E39219DBE66}" srcOrd="0" destOrd="0" presId="urn:microsoft.com/office/officeart/2005/8/layout/hierarchy2"/>
    <dgm:cxn modelId="{252F4CC8-A2CE-4BF4-ABF7-D80AD631D849}" type="presParOf" srcId="{46C4DF5D-54AA-4A69-9A7B-BCC759B401F9}" destId="{3AF7E819-F8A9-4091-BB8B-A1B248A6424E}" srcOrd="1" destOrd="0" presId="urn:microsoft.com/office/officeart/2005/8/layout/hierarchy2"/>
    <dgm:cxn modelId="{85F699F8-CAC4-4B3A-AF1B-538B5599D297}" type="presParOf" srcId="{3AF7E819-F8A9-4091-BB8B-A1B248A6424E}" destId="{339BCA82-24A7-4E6A-A338-72E3B1263647}" srcOrd="0" destOrd="0" presId="urn:microsoft.com/office/officeart/2005/8/layout/hierarchy2"/>
    <dgm:cxn modelId="{7767CEFE-E2FA-495C-8C2C-F8B3455C4081}" type="presParOf" srcId="{339BCA82-24A7-4E6A-A338-72E3B1263647}" destId="{0723B1F3-F845-45E9-84D7-750F1D26466F}" srcOrd="0" destOrd="0" presId="urn:microsoft.com/office/officeart/2005/8/layout/hierarchy2"/>
    <dgm:cxn modelId="{BDD63EF6-5651-4CBD-BA26-FD66DF6F60A1}" type="presParOf" srcId="{3AF7E819-F8A9-4091-BB8B-A1B248A6424E}" destId="{E4B26DE4-AE9B-4E13-985C-40C55A52D7BC}" srcOrd="1" destOrd="0" presId="urn:microsoft.com/office/officeart/2005/8/layout/hierarchy2"/>
    <dgm:cxn modelId="{AB51B969-0E54-42BF-972C-BEC53E834D83}" type="presParOf" srcId="{E4B26DE4-AE9B-4E13-985C-40C55A52D7BC}" destId="{C4FFD496-7D96-4EA6-A133-BACF67BE21E1}" srcOrd="0" destOrd="0" presId="urn:microsoft.com/office/officeart/2005/8/layout/hierarchy2"/>
    <dgm:cxn modelId="{803C1D95-64D3-4EF2-BFCE-51902B4D41E8}" type="presParOf" srcId="{E4B26DE4-AE9B-4E13-985C-40C55A52D7BC}" destId="{3B183B29-CAC0-43D3-871F-67764B0E5461}" srcOrd="1" destOrd="0" presId="urn:microsoft.com/office/officeart/2005/8/layout/hierarchy2"/>
    <dgm:cxn modelId="{A98AD128-F720-4982-A456-B15BAF61C58F}" type="presParOf" srcId="{3B183B29-CAC0-43D3-871F-67764B0E5461}" destId="{760C9FC1-2FC9-45E0-AA73-96AD32797189}" srcOrd="0" destOrd="0" presId="urn:microsoft.com/office/officeart/2005/8/layout/hierarchy2"/>
    <dgm:cxn modelId="{B5AA7F40-BB63-4C73-B538-229EA4A3A4FD}" type="presParOf" srcId="{760C9FC1-2FC9-45E0-AA73-96AD32797189}" destId="{1B393833-ED6A-455D-B2E4-AC08CA3289C7}" srcOrd="0" destOrd="0" presId="urn:microsoft.com/office/officeart/2005/8/layout/hierarchy2"/>
    <dgm:cxn modelId="{48BBFAD4-CF16-4D7D-8FDF-90B297763F4E}" type="presParOf" srcId="{3B183B29-CAC0-43D3-871F-67764B0E5461}" destId="{6D6397DC-23FB-478E-83CC-29328848D204}" srcOrd="1" destOrd="0" presId="urn:microsoft.com/office/officeart/2005/8/layout/hierarchy2"/>
    <dgm:cxn modelId="{2358E266-CE9C-4592-85AA-42DD459C4058}" type="presParOf" srcId="{6D6397DC-23FB-478E-83CC-29328848D204}" destId="{E2CF9065-4879-4F45-9A65-3948F72646DD}" srcOrd="0" destOrd="0" presId="urn:microsoft.com/office/officeart/2005/8/layout/hierarchy2"/>
    <dgm:cxn modelId="{5D315352-3AFB-48B4-A389-164D083D8684}" type="presParOf" srcId="{6D6397DC-23FB-478E-83CC-29328848D204}" destId="{D09268E8-1635-48CD-A4AC-759E5032FC30}" srcOrd="1" destOrd="0" presId="urn:microsoft.com/office/officeart/2005/8/layout/hierarchy2"/>
    <dgm:cxn modelId="{F0FE50D0-99BE-4B53-83B1-3BB66BADB39C}" type="presParOf" srcId="{3AF7E819-F8A9-4091-BB8B-A1B248A6424E}" destId="{7C3D5B13-A550-4D79-8999-EF26C778BC37}" srcOrd="2" destOrd="0" presId="urn:microsoft.com/office/officeart/2005/8/layout/hierarchy2"/>
    <dgm:cxn modelId="{A3A6231D-230F-43D4-97C7-65D13BC15C0B}" type="presParOf" srcId="{7C3D5B13-A550-4D79-8999-EF26C778BC37}" destId="{BDFB15FD-1476-4D2D-81E9-C96D213BEB83}" srcOrd="0" destOrd="0" presId="urn:microsoft.com/office/officeart/2005/8/layout/hierarchy2"/>
    <dgm:cxn modelId="{57F5D541-58BE-4687-A25F-F87C4038EB5A}" type="presParOf" srcId="{3AF7E819-F8A9-4091-BB8B-A1B248A6424E}" destId="{0146A32C-71C3-4402-9EF8-CC97833DC8B6}" srcOrd="3" destOrd="0" presId="urn:microsoft.com/office/officeart/2005/8/layout/hierarchy2"/>
    <dgm:cxn modelId="{7BFB0950-87D9-4A50-B9FF-234A437EDFE5}" type="presParOf" srcId="{0146A32C-71C3-4402-9EF8-CC97833DC8B6}" destId="{F90CFB0B-CC92-4B51-ADA8-D2120409520A}" srcOrd="0" destOrd="0" presId="urn:microsoft.com/office/officeart/2005/8/layout/hierarchy2"/>
    <dgm:cxn modelId="{5C08B0D7-EC54-448F-A416-67E217109AE2}" type="presParOf" srcId="{0146A32C-71C3-4402-9EF8-CC97833DC8B6}" destId="{41F216F3-810E-49D7-9F40-534B6ED99DED}" srcOrd="1" destOrd="0" presId="urn:microsoft.com/office/officeart/2005/8/layout/hierarchy2"/>
    <dgm:cxn modelId="{8D7DE693-6919-4515-90AB-79DB81901293}" type="presParOf" srcId="{41F216F3-810E-49D7-9F40-534B6ED99DED}" destId="{78716A92-9B20-4C93-A64D-65F75D1F6AAF}" srcOrd="0" destOrd="0" presId="urn:microsoft.com/office/officeart/2005/8/layout/hierarchy2"/>
    <dgm:cxn modelId="{AE291375-C233-4B06-B59C-6CB567F3474B}" type="presParOf" srcId="{78716A92-9B20-4C93-A64D-65F75D1F6AAF}" destId="{60AF0428-7F9D-4947-B40D-E0D8AE93E904}" srcOrd="0" destOrd="0" presId="urn:microsoft.com/office/officeart/2005/8/layout/hierarchy2"/>
    <dgm:cxn modelId="{BA295D5E-81EA-4E88-A88B-25BE7F71775D}" type="presParOf" srcId="{41F216F3-810E-49D7-9F40-534B6ED99DED}" destId="{21B6BB3B-0614-4958-945C-5E8E9559DFBB}" srcOrd="1" destOrd="0" presId="urn:microsoft.com/office/officeart/2005/8/layout/hierarchy2"/>
    <dgm:cxn modelId="{804C596F-7EE4-4F88-B20A-173B0C33BA33}" type="presParOf" srcId="{21B6BB3B-0614-4958-945C-5E8E9559DFBB}" destId="{444B148D-E552-4F73-9073-C90DEACF987F}" srcOrd="0" destOrd="0" presId="urn:microsoft.com/office/officeart/2005/8/layout/hierarchy2"/>
    <dgm:cxn modelId="{B8B4AE1C-1785-4AB7-9B64-3CCF174ABF65}" type="presParOf" srcId="{21B6BB3B-0614-4958-945C-5E8E9559DFBB}" destId="{954B4DB7-00C8-4E93-A113-A5548D1EDA8F}" srcOrd="1" destOrd="0" presId="urn:microsoft.com/office/officeart/2005/8/layout/hierarchy2"/>
    <dgm:cxn modelId="{CAB3EBC5-F80B-43BE-BB22-00DDAF1F9096}" type="presParOf" srcId="{3AF7E819-F8A9-4091-BB8B-A1B248A6424E}" destId="{2F057978-4D06-4C66-AAFE-595B4E1CFB5C}" srcOrd="4" destOrd="0" presId="urn:microsoft.com/office/officeart/2005/8/layout/hierarchy2"/>
    <dgm:cxn modelId="{9A31EDB0-F558-4485-882A-A0612961C013}" type="presParOf" srcId="{2F057978-4D06-4C66-AAFE-595B4E1CFB5C}" destId="{16E5D36A-479E-4AA7-9ECC-2CBD383A08D1}" srcOrd="0" destOrd="0" presId="urn:microsoft.com/office/officeart/2005/8/layout/hierarchy2"/>
    <dgm:cxn modelId="{BB3D6B50-3842-46A2-9C69-E467DDBC222B}" type="presParOf" srcId="{3AF7E819-F8A9-4091-BB8B-A1B248A6424E}" destId="{544FDF2D-D58E-4DD8-B721-66503F2BDADE}" srcOrd="5" destOrd="0" presId="urn:microsoft.com/office/officeart/2005/8/layout/hierarchy2"/>
    <dgm:cxn modelId="{FA7467CD-9FD1-4E62-BBE7-0962842C827C}" type="presParOf" srcId="{544FDF2D-D58E-4DD8-B721-66503F2BDADE}" destId="{7B58401B-04E6-4281-A1C8-1C2540C386E9}" srcOrd="0" destOrd="0" presId="urn:microsoft.com/office/officeart/2005/8/layout/hierarchy2"/>
    <dgm:cxn modelId="{A3F38304-9C84-40F3-8FF6-EF4994144CFA}" type="presParOf" srcId="{544FDF2D-D58E-4DD8-B721-66503F2BDADE}" destId="{63968369-F20C-4E01-ACDF-EDD6194029B8}" srcOrd="1" destOrd="0" presId="urn:microsoft.com/office/officeart/2005/8/layout/hierarchy2"/>
    <dgm:cxn modelId="{6C53F9DE-AFB6-4825-B515-16D6157780DA}" type="presParOf" srcId="{63968369-F20C-4E01-ACDF-EDD6194029B8}" destId="{F28310FC-DD85-4654-B622-DE508407C273}" srcOrd="0" destOrd="0" presId="urn:microsoft.com/office/officeart/2005/8/layout/hierarchy2"/>
    <dgm:cxn modelId="{0A4ECEED-1D48-4053-AF88-96BECA9E6898}" type="presParOf" srcId="{F28310FC-DD85-4654-B622-DE508407C273}" destId="{D834FE6A-870F-437C-BAB4-F48FD843DF4D}" srcOrd="0" destOrd="0" presId="urn:microsoft.com/office/officeart/2005/8/layout/hierarchy2"/>
    <dgm:cxn modelId="{51087917-C6DD-4C15-A9B3-F36E569564C9}" type="presParOf" srcId="{63968369-F20C-4E01-ACDF-EDD6194029B8}" destId="{BEE0EDB0-61A4-4320-BF23-FEE8F6B61CD2}" srcOrd="1" destOrd="0" presId="urn:microsoft.com/office/officeart/2005/8/layout/hierarchy2"/>
    <dgm:cxn modelId="{F469036B-463D-49D2-B714-DBAFCF6E3F7C}" type="presParOf" srcId="{BEE0EDB0-61A4-4320-BF23-FEE8F6B61CD2}" destId="{AB654471-35DA-4A33-AB0A-03740E80A48C}" srcOrd="0" destOrd="0" presId="urn:microsoft.com/office/officeart/2005/8/layout/hierarchy2"/>
    <dgm:cxn modelId="{E45B83AA-89A1-402B-802D-92305EDF595E}" type="presParOf" srcId="{BEE0EDB0-61A4-4320-BF23-FEE8F6B61CD2}" destId="{AF69C61A-429C-45ED-8ED7-4EF7BA356C47}"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4739A1-83DC-4739-B6E3-A518FC2E250D}" type="doc">
      <dgm:prSet loTypeId="urn:microsoft.com/office/officeart/2005/8/layout/chevron1" loCatId="process" qsTypeId="urn:microsoft.com/office/officeart/2005/8/quickstyle/simple1" qsCatId="simple" csTypeId="urn:microsoft.com/office/officeart/2005/8/colors/accent1_2" csCatId="accent1" phldr="1"/>
      <dgm:spPr/>
    </dgm:pt>
    <dgm:pt modelId="{2FBF6047-F519-4BAB-9246-11D8CFA6EA35}">
      <dgm:prSet phldrT="[Text]" custT="1"/>
      <dgm:spPr>
        <a:solidFill>
          <a:srgbClr val="FFC000"/>
        </a:solidFill>
      </dgm:spPr>
      <dgm:t>
        <a:bodyPr/>
        <a:lstStyle/>
        <a:p>
          <a:r>
            <a:rPr lang="en-US" sz="2800" b="1" dirty="0" smtClean="0">
              <a:solidFill>
                <a:schemeClr val="tx1"/>
              </a:solidFill>
            </a:rPr>
            <a:t>Cell</a:t>
          </a:r>
          <a:endParaRPr lang="en-US" sz="2800" b="1" dirty="0">
            <a:solidFill>
              <a:schemeClr val="tx1"/>
            </a:solidFill>
          </a:endParaRPr>
        </a:p>
      </dgm:t>
    </dgm:pt>
    <dgm:pt modelId="{E8EF00D0-2F46-48FB-8709-A5DEDBB1BC5D}" type="parTrans" cxnId="{DEAB38C0-3958-456D-9507-0253D2C73C19}">
      <dgm:prSet/>
      <dgm:spPr/>
      <dgm:t>
        <a:bodyPr/>
        <a:lstStyle/>
        <a:p>
          <a:endParaRPr lang="en-US"/>
        </a:p>
      </dgm:t>
    </dgm:pt>
    <dgm:pt modelId="{41A8C9CD-48C0-4A36-8B1F-1FE120A72CAA}" type="sibTrans" cxnId="{DEAB38C0-3958-456D-9507-0253D2C73C19}">
      <dgm:prSet/>
      <dgm:spPr/>
      <dgm:t>
        <a:bodyPr/>
        <a:lstStyle/>
        <a:p>
          <a:endParaRPr lang="en-US"/>
        </a:p>
      </dgm:t>
    </dgm:pt>
    <dgm:pt modelId="{0121F3F7-6239-470A-9A04-0B4F690E231C}">
      <dgm:prSet phldrT="[Text]" custT="1"/>
      <dgm:spPr>
        <a:solidFill>
          <a:srgbClr val="92D050"/>
        </a:solidFill>
      </dgm:spPr>
      <dgm:t>
        <a:bodyPr/>
        <a:lstStyle/>
        <a:p>
          <a:r>
            <a:rPr lang="en-US" sz="2800" b="1" dirty="0" smtClean="0">
              <a:solidFill>
                <a:schemeClr val="tx1"/>
              </a:solidFill>
            </a:rPr>
            <a:t>Module</a:t>
          </a:r>
          <a:endParaRPr lang="en-US" sz="2800" b="1" dirty="0">
            <a:solidFill>
              <a:schemeClr val="tx1"/>
            </a:solidFill>
          </a:endParaRPr>
        </a:p>
      </dgm:t>
    </dgm:pt>
    <dgm:pt modelId="{58040532-F966-44BF-B178-91AF22A54AC9}" type="parTrans" cxnId="{48F9852E-9D80-4928-BD16-BD68E3F8A5AA}">
      <dgm:prSet/>
      <dgm:spPr/>
      <dgm:t>
        <a:bodyPr/>
        <a:lstStyle/>
        <a:p>
          <a:endParaRPr lang="en-US"/>
        </a:p>
      </dgm:t>
    </dgm:pt>
    <dgm:pt modelId="{E9633F63-74F6-437B-BE1D-88C2B88BF1A8}" type="sibTrans" cxnId="{48F9852E-9D80-4928-BD16-BD68E3F8A5AA}">
      <dgm:prSet/>
      <dgm:spPr/>
      <dgm:t>
        <a:bodyPr/>
        <a:lstStyle/>
        <a:p>
          <a:endParaRPr lang="en-US"/>
        </a:p>
      </dgm:t>
    </dgm:pt>
    <dgm:pt modelId="{5DA96222-A3C6-456B-A04D-5B3C44D74301}">
      <dgm:prSet phldrT="[Text]" custT="1"/>
      <dgm:spPr>
        <a:solidFill>
          <a:srgbClr val="FFFF00"/>
        </a:solidFill>
      </dgm:spPr>
      <dgm:t>
        <a:bodyPr/>
        <a:lstStyle/>
        <a:p>
          <a:r>
            <a:rPr lang="en-US" sz="2800" b="1" dirty="0" smtClean="0">
              <a:solidFill>
                <a:schemeClr val="tx1"/>
              </a:solidFill>
            </a:rPr>
            <a:t>Pack</a:t>
          </a:r>
          <a:endParaRPr lang="en-US" sz="2800" b="1" dirty="0">
            <a:solidFill>
              <a:schemeClr val="tx1"/>
            </a:solidFill>
          </a:endParaRPr>
        </a:p>
      </dgm:t>
    </dgm:pt>
    <dgm:pt modelId="{ABF8208D-F63B-4B09-9D9F-29928F99B942}" type="parTrans" cxnId="{49DFAF8C-557B-46F1-81F9-958597BA8DB9}">
      <dgm:prSet/>
      <dgm:spPr/>
      <dgm:t>
        <a:bodyPr/>
        <a:lstStyle/>
        <a:p>
          <a:endParaRPr lang="en-US"/>
        </a:p>
      </dgm:t>
    </dgm:pt>
    <dgm:pt modelId="{C5AEC56B-109E-48B4-B1FD-4333478C8935}" type="sibTrans" cxnId="{49DFAF8C-557B-46F1-81F9-958597BA8DB9}">
      <dgm:prSet/>
      <dgm:spPr/>
      <dgm:t>
        <a:bodyPr/>
        <a:lstStyle/>
        <a:p>
          <a:endParaRPr lang="en-US"/>
        </a:p>
      </dgm:t>
    </dgm:pt>
    <dgm:pt modelId="{3C1442B6-FCFF-4FFE-9CA5-9D3C491AFFC5}" type="pres">
      <dgm:prSet presAssocID="{A74739A1-83DC-4739-B6E3-A518FC2E250D}" presName="Name0" presStyleCnt="0">
        <dgm:presLayoutVars>
          <dgm:dir/>
          <dgm:animLvl val="lvl"/>
          <dgm:resizeHandles val="exact"/>
        </dgm:presLayoutVars>
      </dgm:prSet>
      <dgm:spPr/>
    </dgm:pt>
    <dgm:pt modelId="{BA3C1F7F-7EA7-4A64-94E6-47987B274E5B}" type="pres">
      <dgm:prSet presAssocID="{2FBF6047-F519-4BAB-9246-11D8CFA6EA35}" presName="parTxOnly" presStyleLbl="node1" presStyleIdx="0" presStyleCnt="3">
        <dgm:presLayoutVars>
          <dgm:chMax val="0"/>
          <dgm:chPref val="0"/>
          <dgm:bulletEnabled val="1"/>
        </dgm:presLayoutVars>
      </dgm:prSet>
      <dgm:spPr/>
      <dgm:t>
        <a:bodyPr/>
        <a:lstStyle/>
        <a:p>
          <a:endParaRPr lang="en-US"/>
        </a:p>
      </dgm:t>
    </dgm:pt>
    <dgm:pt modelId="{FD73ACF6-04D3-488E-A530-ACB10AA2238A}" type="pres">
      <dgm:prSet presAssocID="{41A8C9CD-48C0-4A36-8B1F-1FE120A72CAA}" presName="parTxOnlySpace" presStyleCnt="0"/>
      <dgm:spPr/>
    </dgm:pt>
    <dgm:pt modelId="{C1C85CAC-522E-437A-8C12-44399AB4230C}" type="pres">
      <dgm:prSet presAssocID="{0121F3F7-6239-470A-9A04-0B4F690E231C}" presName="parTxOnly" presStyleLbl="node1" presStyleIdx="1" presStyleCnt="3">
        <dgm:presLayoutVars>
          <dgm:chMax val="0"/>
          <dgm:chPref val="0"/>
          <dgm:bulletEnabled val="1"/>
        </dgm:presLayoutVars>
      </dgm:prSet>
      <dgm:spPr/>
      <dgm:t>
        <a:bodyPr/>
        <a:lstStyle/>
        <a:p>
          <a:endParaRPr lang="en-US"/>
        </a:p>
      </dgm:t>
    </dgm:pt>
    <dgm:pt modelId="{C1A0CD6E-890D-4B8C-B866-1902BAA31ACB}" type="pres">
      <dgm:prSet presAssocID="{E9633F63-74F6-437B-BE1D-88C2B88BF1A8}" presName="parTxOnlySpace" presStyleCnt="0"/>
      <dgm:spPr/>
    </dgm:pt>
    <dgm:pt modelId="{5F240818-2F55-4998-847D-49B83FB11B47}" type="pres">
      <dgm:prSet presAssocID="{5DA96222-A3C6-456B-A04D-5B3C44D74301}" presName="parTxOnly" presStyleLbl="node1" presStyleIdx="2" presStyleCnt="3">
        <dgm:presLayoutVars>
          <dgm:chMax val="0"/>
          <dgm:chPref val="0"/>
          <dgm:bulletEnabled val="1"/>
        </dgm:presLayoutVars>
      </dgm:prSet>
      <dgm:spPr/>
      <dgm:t>
        <a:bodyPr/>
        <a:lstStyle/>
        <a:p>
          <a:endParaRPr lang="en-US"/>
        </a:p>
      </dgm:t>
    </dgm:pt>
  </dgm:ptLst>
  <dgm:cxnLst>
    <dgm:cxn modelId="{79653BA8-3192-454F-B83E-49572411B1BA}" type="presOf" srcId="{5DA96222-A3C6-456B-A04D-5B3C44D74301}" destId="{5F240818-2F55-4998-847D-49B83FB11B47}" srcOrd="0" destOrd="0" presId="urn:microsoft.com/office/officeart/2005/8/layout/chevron1"/>
    <dgm:cxn modelId="{BB0273D5-8332-4C6D-ACDB-318D97AA0CA2}" type="presOf" srcId="{0121F3F7-6239-470A-9A04-0B4F690E231C}" destId="{C1C85CAC-522E-437A-8C12-44399AB4230C}" srcOrd="0" destOrd="0" presId="urn:microsoft.com/office/officeart/2005/8/layout/chevron1"/>
    <dgm:cxn modelId="{49DFAF8C-557B-46F1-81F9-958597BA8DB9}" srcId="{A74739A1-83DC-4739-B6E3-A518FC2E250D}" destId="{5DA96222-A3C6-456B-A04D-5B3C44D74301}" srcOrd="2" destOrd="0" parTransId="{ABF8208D-F63B-4B09-9D9F-29928F99B942}" sibTransId="{C5AEC56B-109E-48B4-B1FD-4333478C8935}"/>
    <dgm:cxn modelId="{DAAEA33B-36AE-4223-88BC-6548048A49A7}" type="presOf" srcId="{2FBF6047-F519-4BAB-9246-11D8CFA6EA35}" destId="{BA3C1F7F-7EA7-4A64-94E6-47987B274E5B}" srcOrd="0" destOrd="0" presId="urn:microsoft.com/office/officeart/2005/8/layout/chevron1"/>
    <dgm:cxn modelId="{BD247784-6FC9-442E-B36F-C79F3C8FC0E9}" type="presOf" srcId="{A74739A1-83DC-4739-B6E3-A518FC2E250D}" destId="{3C1442B6-FCFF-4FFE-9CA5-9D3C491AFFC5}" srcOrd="0" destOrd="0" presId="urn:microsoft.com/office/officeart/2005/8/layout/chevron1"/>
    <dgm:cxn modelId="{DEAB38C0-3958-456D-9507-0253D2C73C19}" srcId="{A74739A1-83DC-4739-B6E3-A518FC2E250D}" destId="{2FBF6047-F519-4BAB-9246-11D8CFA6EA35}" srcOrd="0" destOrd="0" parTransId="{E8EF00D0-2F46-48FB-8709-A5DEDBB1BC5D}" sibTransId="{41A8C9CD-48C0-4A36-8B1F-1FE120A72CAA}"/>
    <dgm:cxn modelId="{48F9852E-9D80-4928-BD16-BD68E3F8A5AA}" srcId="{A74739A1-83DC-4739-B6E3-A518FC2E250D}" destId="{0121F3F7-6239-470A-9A04-0B4F690E231C}" srcOrd="1" destOrd="0" parTransId="{58040532-F966-44BF-B178-91AF22A54AC9}" sibTransId="{E9633F63-74F6-437B-BE1D-88C2B88BF1A8}"/>
    <dgm:cxn modelId="{4D013E1D-9B82-4E61-BDFA-A912DAB34995}" type="presParOf" srcId="{3C1442B6-FCFF-4FFE-9CA5-9D3C491AFFC5}" destId="{BA3C1F7F-7EA7-4A64-94E6-47987B274E5B}" srcOrd="0" destOrd="0" presId="urn:microsoft.com/office/officeart/2005/8/layout/chevron1"/>
    <dgm:cxn modelId="{EF8C4CEF-0E03-4A39-9597-49F41020CD22}" type="presParOf" srcId="{3C1442B6-FCFF-4FFE-9CA5-9D3C491AFFC5}" destId="{FD73ACF6-04D3-488E-A530-ACB10AA2238A}" srcOrd="1" destOrd="0" presId="urn:microsoft.com/office/officeart/2005/8/layout/chevron1"/>
    <dgm:cxn modelId="{07377271-E0E5-4E93-ADA7-F0A875302D61}" type="presParOf" srcId="{3C1442B6-FCFF-4FFE-9CA5-9D3C491AFFC5}" destId="{C1C85CAC-522E-437A-8C12-44399AB4230C}" srcOrd="2" destOrd="0" presId="urn:microsoft.com/office/officeart/2005/8/layout/chevron1"/>
    <dgm:cxn modelId="{C3DC8D30-21AF-4027-ACE1-E09C92074DCC}" type="presParOf" srcId="{3C1442B6-FCFF-4FFE-9CA5-9D3C491AFFC5}" destId="{C1A0CD6E-890D-4B8C-B866-1902BAA31ACB}" srcOrd="3" destOrd="0" presId="urn:microsoft.com/office/officeart/2005/8/layout/chevron1"/>
    <dgm:cxn modelId="{7D5B63CF-9D90-42ED-861B-D3D3DDF91442}" type="presParOf" srcId="{3C1442B6-FCFF-4FFE-9CA5-9D3C491AFFC5}" destId="{5F240818-2F55-4998-847D-49B83FB11B47}"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42716-7F74-482E-8365-77BAD8281B29}">
      <dsp:nvSpPr>
        <dsp:cNvPr id="0" name=""/>
        <dsp:cNvSpPr/>
      </dsp:nvSpPr>
      <dsp:spPr>
        <a:xfrm rot="16200000">
          <a:off x="662940" y="-662940"/>
          <a:ext cx="2697480" cy="4023360"/>
        </a:xfrm>
        <a:prstGeom prst="round1Rect">
          <a:avLst/>
        </a:prstGeom>
        <a:solidFill>
          <a:srgbClr val="00B0F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t" anchorCtr="0">
          <a:noAutofit/>
        </a:bodyPr>
        <a:lstStyle/>
        <a:p>
          <a:pPr lvl="0" algn="l" defTabSz="844550">
            <a:lnSpc>
              <a:spcPct val="90000"/>
            </a:lnSpc>
            <a:spcBef>
              <a:spcPct val="0"/>
            </a:spcBef>
            <a:spcAft>
              <a:spcPct val="35000"/>
            </a:spcAft>
          </a:pPr>
          <a:r>
            <a:rPr lang="en-US" sz="1900" b="1" kern="1200" dirty="0" smtClean="0">
              <a:solidFill>
                <a:srgbClr val="002060"/>
              </a:solidFill>
            </a:rPr>
            <a:t>Chemical Energy </a:t>
          </a:r>
        </a:p>
        <a:p>
          <a:pPr lvl="0" algn="l" defTabSz="844550">
            <a:lnSpc>
              <a:spcPct val="90000"/>
            </a:lnSpc>
            <a:spcBef>
              <a:spcPct val="0"/>
            </a:spcBef>
            <a:spcAft>
              <a:spcPct val="35000"/>
            </a:spcAft>
          </a:pPr>
          <a:r>
            <a:rPr lang="en-US" sz="1900" kern="1200" dirty="0" smtClean="0">
              <a:solidFill>
                <a:srgbClr val="002060"/>
              </a:solidFill>
            </a:rPr>
            <a:t>1) Hydrogen</a:t>
          </a:r>
        </a:p>
        <a:p>
          <a:pPr lvl="0" algn="l" defTabSz="844550">
            <a:lnSpc>
              <a:spcPct val="90000"/>
            </a:lnSpc>
            <a:spcBef>
              <a:spcPct val="0"/>
            </a:spcBef>
            <a:spcAft>
              <a:spcPct val="35000"/>
            </a:spcAft>
          </a:pPr>
          <a:r>
            <a:rPr lang="en-US" sz="1900" kern="1200" dirty="0" smtClean="0">
              <a:solidFill>
                <a:srgbClr val="002060"/>
              </a:solidFill>
            </a:rPr>
            <a:t>2) Synthetic Natural Gas</a:t>
          </a:r>
        </a:p>
        <a:p>
          <a:pPr lvl="0" algn="l" defTabSz="844550">
            <a:lnSpc>
              <a:spcPct val="90000"/>
            </a:lnSpc>
            <a:spcBef>
              <a:spcPct val="0"/>
            </a:spcBef>
            <a:spcAft>
              <a:spcPct val="35000"/>
            </a:spcAft>
          </a:pPr>
          <a:r>
            <a:rPr lang="en-US" sz="1900" kern="1200" dirty="0" smtClean="0">
              <a:solidFill>
                <a:srgbClr val="002060"/>
              </a:solidFill>
            </a:rPr>
            <a:t>3) Chemical compounds ( Methanol, Ammonia)</a:t>
          </a:r>
          <a:endParaRPr lang="en-US" sz="1900" kern="1200" dirty="0">
            <a:solidFill>
              <a:srgbClr val="002060"/>
            </a:solidFill>
          </a:endParaRPr>
        </a:p>
      </dsp:txBody>
      <dsp:txXfrm rot="5400000">
        <a:off x="-1" y="1"/>
        <a:ext cx="4023360" cy="2023110"/>
      </dsp:txXfrm>
    </dsp:sp>
    <dsp:sp modelId="{F673D3C5-D0C2-4852-A8E0-9905ADCCED13}">
      <dsp:nvSpPr>
        <dsp:cNvPr id="0" name=""/>
        <dsp:cNvSpPr/>
      </dsp:nvSpPr>
      <dsp:spPr>
        <a:xfrm>
          <a:off x="4023360" y="0"/>
          <a:ext cx="4023360" cy="2697480"/>
        </a:xfrm>
        <a:prstGeom prst="round1Rect">
          <a:avLst/>
        </a:prstGeom>
        <a:solidFill>
          <a:srgbClr val="FFFF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t" anchorCtr="0">
          <a:noAutofit/>
        </a:bodyPr>
        <a:lstStyle/>
        <a:p>
          <a:pPr lvl="0" algn="l" defTabSz="844550">
            <a:lnSpc>
              <a:spcPct val="90000"/>
            </a:lnSpc>
            <a:spcBef>
              <a:spcPct val="0"/>
            </a:spcBef>
            <a:spcAft>
              <a:spcPct val="35000"/>
            </a:spcAft>
          </a:pPr>
          <a:r>
            <a:rPr lang="en-US" sz="1900" b="1" kern="1200" dirty="0" smtClean="0">
              <a:solidFill>
                <a:srgbClr val="002060"/>
              </a:solidFill>
            </a:rPr>
            <a:t>Mechanical Energy</a:t>
          </a:r>
        </a:p>
        <a:p>
          <a:pPr lvl="0" algn="l" defTabSz="844550">
            <a:lnSpc>
              <a:spcPct val="90000"/>
            </a:lnSpc>
            <a:spcBef>
              <a:spcPct val="0"/>
            </a:spcBef>
            <a:spcAft>
              <a:spcPct val="35000"/>
            </a:spcAft>
          </a:pPr>
          <a:r>
            <a:rPr lang="en-US" sz="1900" kern="1200" dirty="0" smtClean="0">
              <a:solidFill>
                <a:srgbClr val="002060"/>
              </a:solidFill>
            </a:rPr>
            <a:t>1) Pumped Hydro</a:t>
          </a:r>
        </a:p>
        <a:p>
          <a:pPr lvl="0" algn="l" defTabSz="844550">
            <a:lnSpc>
              <a:spcPct val="90000"/>
            </a:lnSpc>
            <a:spcBef>
              <a:spcPct val="0"/>
            </a:spcBef>
            <a:spcAft>
              <a:spcPct val="35000"/>
            </a:spcAft>
          </a:pPr>
          <a:r>
            <a:rPr lang="en-US" sz="1900" kern="1200" dirty="0" smtClean="0">
              <a:solidFill>
                <a:srgbClr val="002060"/>
              </a:solidFill>
            </a:rPr>
            <a:t>2) Compressed Air</a:t>
          </a:r>
        </a:p>
        <a:p>
          <a:pPr lvl="0" algn="l" defTabSz="844550">
            <a:lnSpc>
              <a:spcPct val="90000"/>
            </a:lnSpc>
            <a:spcBef>
              <a:spcPct val="0"/>
            </a:spcBef>
            <a:spcAft>
              <a:spcPct val="35000"/>
            </a:spcAft>
          </a:pPr>
          <a:r>
            <a:rPr lang="en-US" sz="1900" kern="1200" dirty="0" smtClean="0">
              <a:solidFill>
                <a:srgbClr val="002060"/>
              </a:solidFill>
            </a:rPr>
            <a:t>3) Fly wheel</a:t>
          </a:r>
          <a:endParaRPr lang="en-US" sz="1900" kern="1200" dirty="0">
            <a:solidFill>
              <a:srgbClr val="002060"/>
            </a:solidFill>
          </a:endParaRPr>
        </a:p>
      </dsp:txBody>
      <dsp:txXfrm>
        <a:off x="4023360" y="0"/>
        <a:ext cx="4023360" cy="2023110"/>
      </dsp:txXfrm>
    </dsp:sp>
    <dsp:sp modelId="{6DF5C506-56CA-4F58-A2DA-4BAD79745467}">
      <dsp:nvSpPr>
        <dsp:cNvPr id="0" name=""/>
        <dsp:cNvSpPr/>
      </dsp:nvSpPr>
      <dsp:spPr>
        <a:xfrm rot="10800000">
          <a:off x="0" y="2697480"/>
          <a:ext cx="4023360" cy="2697480"/>
        </a:xfrm>
        <a:prstGeom prst="round1Rect">
          <a:avLst/>
        </a:prstGeom>
        <a:solidFill>
          <a:srgbClr val="92D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t" anchorCtr="0">
          <a:noAutofit/>
        </a:bodyPr>
        <a:lstStyle/>
        <a:p>
          <a:pPr lvl="0" algn="l" defTabSz="844550">
            <a:lnSpc>
              <a:spcPct val="90000"/>
            </a:lnSpc>
            <a:spcBef>
              <a:spcPct val="0"/>
            </a:spcBef>
            <a:spcAft>
              <a:spcPct val="35000"/>
            </a:spcAft>
          </a:pPr>
          <a:r>
            <a:rPr lang="en-US" sz="1900" b="1" kern="1200" dirty="0" smtClean="0">
              <a:solidFill>
                <a:srgbClr val="002060"/>
              </a:solidFill>
            </a:rPr>
            <a:t>Electrical/Electrochemical</a:t>
          </a:r>
        </a:p>
        <a:p>
          <a:pPr lvl="0" algn="l" defTabSz="844550">
            <a:lnSpc>
              <a:spcPct val="90000"/>
            </a:lnSpc>
            <a:spcBef>
              <a:spcPct val="0"/>
            </a:spcBef>
            <a:spcAft>
              <a:spcPct val="35000"/>
            </a:spcAft>
          </a:pPr>
          <a:r>
            <a:rPr lang="en-US" sz="1900" kern="1200" dirty="0" smtClean="0">
              <a:solidFill>
                <a:srgbClr val="002060"/>
              </a:solidFill>
            </a:rPr>
            <a:t>1) Super capacitors (EDL/ Pseudo)</a:t>
          </a:r>
        </a:p>
        <a:p>
          <a:pPr lvl="0" algn="l" defTabSz="844550">
            <a:lnSpc>
              <a:spcPct val="90000"/>
            </a:lnSpc>
            <a:spcBef>
              <a:spcPct val="0"/>
            </a:spcBef>
            <a:spcAft>
              <a:spcPct val="35000"/>
            </a:spcAft>
          </a:pPr>
          <a:r>
            <a:rPr lang="en-US" sz="1900" kern="1200" dirty="0" smtClean="0">
              <a:solidFill>
                <a:srgbClr val="002060"/>
              </a:solidFill>
            </a:rPr>
            <a:t>2) Super conducting magnets</a:t>
          </a:r>
        </a:p>
        <a:p>
          <a:pPr lvl="0" algn="l" defTabSz="844550">
            <a:lnSpc>
              <a:spcPct val="90000"/>
            </a:lnSpc>
            <a:spcBef>
              <a:spcPct val="0"/>
            </a:spcBef>
            <a:spcAft>
              <a:spcPct val="35000"/>
            </a:spcAft>
          </a:pPr>
          <a:r>
            <a:rPr lang="en-US" sz="1900" kern="1200" dirty="0" smtClean="0">
              <a:solidFill>
                <a:srgbClr val="002060"/>
              </a:solidFill>
            </a:rPr>
            <a:t>3) Batteries</a:t>
          </a:r>
        </a:p>
        <a:p>
          <a:pPr lvl="0" algn="l" defTabSz="844550">
            <a:lnSpc>
              <a:spcPct val="90000"/>
            </a:lnSpc>
            <a:spcBef>
              <a:spcPct val="0"/>
            </a:spcBef>
            <a:spcAft>
              <a:spcPct val="35000"/>
            </a:spcAft>
          </a:pPr>
          <a:r>
            <a:rPr lang="en-US" sz="1900" kern="1200" dirty="0" smtClean="0">
              <a:solidFill>
                <a:srgbClr val="002060"/>
              </a:solidFill>
            </a:rPr>
            <a:t>4) Fuel Cells</a:t>
          </a:r>
          <a:endParaRPr lang="en-US" sz="1900" kern="1200" dirty="0">
            <a:solidFill>
              <a:srgbClr val="002060"/>
            </a:solidFill>
          </a:endParaRPr>
        </a:p>
      </dsp:txBody>
      <dsp:txXfrm rot="10800000">
        <a:off x="0" y="3371850"/>
        <a:ext cx="4023360" cy="2023110"/>
      </dsp:txXfrm>
    </dsp:sp>
    <dsp:sp modelId="{06F27DAF-A2C3-4730-91D3-2C021B82DCE0}">
      <dsp:nvSpPr>
        <dsp:cNvPr id="0" name=""/>
        <dsp:cNvSpPr/>
      </dsp:nvSpPr>
      <dsp:spPr>
        <a:xfrm rot="5400000">
          <a:off x="4686300" y="2034540"/>
          <a:ext cx="2697480" cy="4023360"/>
        </a:xfrm>
        <a:prstGeom prst="round1Rect">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t" anchorCtr="0">
          <a:noAutofit/>
        </a:bodyPr>
        <a:lstStyle/>
        <a:p>
          <a:pPr lvl="0" algn="l" defTabSz="844550">
            <a:lnSpc>
              <a:spcPct val="90000"/>
            </a:lnSpc>
            <a:spcBef>
              <a:spcPct val="0"/>
            </a:spcBef>
            <a:spcAft>
              <a:spcPct val="35000"/>
            </a:spcAft>
          </a:pPr>
          <a:r>
            <a:rPr lang="en-US" sz="1900" b="1" kern="1200" dirty="0" smtClean="0">
              <a:solidFill>
                <a:srgbClr val="002060"/>
              </a:solidFill>
            </a:rPr>
            <a:t>Thermal Energy</a:t>
          </a:r>
        </a:p>
        <a:p>
          <a:pPr lvl="0" algn="l" defTabSz="844550">
            <a:lnSpc>
              <a:spcPct val="90000"/>
            </a:lnSpc>
            <a:spcBef>
              <a:spcPct val="0"/>
            </a:spcBef>
            <a:spcAft>
              <a:spcPct val="35000"/>
            </a:spcAft>
          </a:pPr>
          <a:r>
            <a:rPr lang="en-US" sz="1900" kern="1200" dirty="0" smtClean="0">
              <a:solidFill>
                <a:srgbClr val="002060"/>
              </a:solidFill>
            </a:rPr>
            <a:t>1) Hot water</a:t>
          </a:r>
        </a:p>
        <a:p>
          <a:pPr lvl="0" algn="l" defTabSz="844550">
            <a:lnSpc>
              <a:spcPct val="90000"/>
            </a:lnSpc>
            <a:spcBef>
              <a:spcPct val="0"/>
            </a:spcBef>
            <a:spcAft>
              <a:spcPct val="35000"/>
            </a:spcAft>
          </a:pPr>
          <a:r>
            <a:rPr lang="en-US" sz="1900" kern="1200" dirty="0" smtClean="0">
              <a:solidFill>
                <a:srgbClr val="002060"/>
              </a:solidFill>
            </a:rPr>
            <a:t>2) Molten Salt</a:t>
          </a:r>
        </a:p>
        <a:p>
          <a:pPr lvl="0" algn="l" defTabSz="844550">
            <a:lnSpc>
              <a:spcPct val="90000"/>
            </a:lnSpc>
            <a:spcBef>
              <a:spcPct val="0"/>
            </a:spcBef>
            <a:spcAft>
              <a:spcPct val="35000"/>
            </a:spcAft>
          </a:pPr>
          <a:r>
            <a:rPr lang="en-US" sz="1900" kern="1200" dirty="0" smtClean="0">
              <a:solidFill>
                <a:srgbClr val="002060"/>
              </a:solidFill>
            </a:rPr>
            <a:t>3) Phase- Change material</a:t>
          </a:r>
          <a:endParaRPr lang="en-US" sz="1900" kern="1200" dirty="0">
            <a:solidFill>
              <a:srgbClr val="002060"/>
            </a:solidFill>
          </a:endParaRPr>
        </a:p>
      </dsp:txBody>
      <dsp:txXfrm rot="-5400000">
        <a:off x="4023360" y="3371849"/>
        <a:ext cx="4023360" cy="2023110"/>
      </dsp:txXfrm>
    </dsp:sp>
    <dsp:sp modelId="{8D115AA3-6B0B-492F-939C-0ACF47770BBA}">
      <dsp:nvSpPr>
        <dsp:cNvPr id="0" name=""/>
        <dsp:cNvSpPr/>
      </dsp:nvSpPr>
      <dsp:spPr>
        <a:xfrm>
          <a:off x="2816352" y="2023110"/>
          <a:ext cx="2414016" cy="1348740"/>
        </a:xfrm>
        <a:prstGeom prst="roundRect">
          <a:avLst/>
        </a:prstGeom>
        <a:solidFill>
          <a:srgbClr val="FFC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Energy Storage</a:t>
          </a:r>
          <a:endParaRPr lang="en-US" sz="2000" b="1" kern="1200" dirty="0"/>
        </a:p>
      </dsp:txBody>
      <dsp:txXfrm>
        <a:off x="2882192" y="2088950"/>
        <a:ext cx="2282336" cy="12170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FC613-E076-473D-968F-5E39219DBE66}">
      <dsp:nvSpPr>
        <dsp:cNvPr id="0" name=""/>
        <dsp:cNvSpPr/>
      </dsp:nvSpPr>
      <dsp:spPr>
        <a:xfrm>
          <a:off x="6051" y="2159462"/>
          <a:ext cx="2182551" cy="10912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t>Pure Electric Vehicle</a:t>
          </a:r>
          <a:endParaRPr lang="en-US" sz="2800" b="1" kern="1200" dirty="0"/>
        </a:p>
      </dsp:txBody>
      <dsp:txXfrm>
        <a:off x="38013" y="2191424"/>
        <a:ext cx="2118627" cy="1027351"/>
      </dsp:txXfrm>
    </dsp:sp>
    <dsp:sp modelId="{339BCA82-24A7-4E6A-A338-72E3B1263647}">
      <dsp:nvSpPr>
        <dsp:cNvPr id="0" name=""/>
        <dsp:cNvSpPr/>
      </dsp:nvSpPr>
      <dsp:spPr>
        <a:xfrm rot="17605824">
          <a:off x="1536852" y="1694176"/>
          <a:ext cx="2163973" cy="36307"/>
        </a:xfrm>
        <a:custGeom>
          <a:avLst/>
          <a:gdLst/>
          <a:ahLst/>
          <a:cxnLst/>
          <a:rect l="0" t="0" r="0" b="0"/>
          <a:pathLst>
            <a:path>
              <a:moveTo>
                <a:pt x="0" y="18153"/>
              </a:moveTo>
              <a:lnTo>
                <a:pt x="2163973" y="181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2564739" y="1658230"/>
        <a:ext cx="108198" cy="108198"/>
      </dsp:txXfrm>
    </dsp:sp>
    <dsp:sp modelId="{C4FFD496-7D96-4EA6-A133-BACF67BE21E1}">
      <dsp:nvSpPr>
        <dsp:cNvPr id="0" name=""/>
        <dsp:cNvSpPr/>
      </dsp:nvSpPr>
      <dsp:spPr>
        <a:xfrm>
          <a:off x="3049074" y="0"/>
          <a:ext cx="2182551" cy="1439120"/>
        </a:xfrm>
        <a:prstGeom prst="roundRect">
          <a:avLst>
            <a:gd name="adj" fmla="val 10000"/>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USA/Europe/ Japan  (1992)</a:t>
          </a:r>
        </a:p>
        <a:p>
          <a:pPr lvl="0" algn="ctr" defTabSz="1066800">
            <a:lnSpc>
              <a:spcPct val="90000"/>
            </a:lnSpc>
            <a:spcBef>
              <a:spcPct val="0"/>
            </a:spcBef>
            <a:spcAft>
              <a:spcPct val="35000"/>
            </a:spcAft>
          </a:pPr>
          <a:r>
            <a:rPr lang="en-US" sz="2400" b="1" kern="1200" dirty="0" smtClean="0">
              <a:solidFill>
                <a:schemeClr val="tx1"/>
              </a:solidFill>
            </a:rPr>
            <a:t>(20-100 KWH)</a:t>
          </a:r>
          <a:endParaRPr lang="en-US" sz="2400" b="1" kern="1200" dirty="0">
            <a:solidFill>
              <a:schemeClr val="tx1"/>
            </a:solidFill>
          </a:endParaRPr>
        </a:p>
      </dsp:txBody>
      <dsp:txXfrm>
        <a:off x="3091224" y="42150"/>
        <a:ext cx="2098251" cy="1354820"/>
      </dsp:txXfrm>
    </dsp:sp>
    <dsp:sp modelId="{760C9FC1-2FC9-45E0-AA73-96AD32797189}">
      <dsp:nvSpPr>
        <dsp:cNvPr id="0" name=""/>
        <dsp:cNvSpPr/>
      </dsp:nvSpPr>
      <dsp:spPr>
        <a:xfrm rot="20915939">
          <a:off x="5222945" y="614445"/>
          <a:ext cx="879840" cy="36307"/>
        </a:xfrm>
        <a:custGeom>
          <a:avLst/>
          <a:gdLst/>
          <a:ahLst/>
          <a:cxnLst/>
          <a:rect l="0" t="0" r="0" b="0"/>
          <a:pathLst>
            <a:path>
              <a:moveTo>
                <a:pt x="0" y="18153"/>
              </a:moveTo>
              <a:lnTo>
                <a:pt x="879840" y="1815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640869" y="610602"/>
        <a:ext cx="43992" cy="43992"/>
      </dsp:txXfrm>
    </dsp:sp>
    <dsp:sp modelId="{E2CF9065-4879-4F45-9A65-3948F72646DD}">
      <dsp:nvSpPr>
        <dsp:cNvPr id="0" name=""/>
        <dsp:cNvSpPr/>
      </dsp:nvSpPr>
      <dsp:spPr>
        <a:xfrm>
          <a:off x="6094105" y="0"/>
          <a:ext cx="2182551" cy="1091275"/>
        </a:xfrm>
        <a:prstGeom prst="roundRect">
          <a:avLst>
            <a:gd name="adj" fmla="val 10000"/>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tx1"/>
              </a:solidFill>
            </a:rPr>
            <a:t>4 Wheeler EV to replace ICE  (Lithium Based) </a:t>
          </a:r>
          <a:endParaRPr lang="en-US" sz="1500" b="1" kern="1200" dirty="0">
            <a:solidFill>
              <a:schemeClr val="tx1"/>
            </a:solidFill>
          </a:endParaRPr>
        </a:p>
      </dsp:txBody>
      <dsp:txXfrm>
        <a:off x="6126067" y="31962"/>
        <a:ext cx="2118627" cy="1027351"/>
      </dsp:txXfrm>
    </dsp:sp>
    <dsp:sp modelId="{7C3D5B13-A550-4D79-8999-EF26C778BC37}">
      <dsp:nvSpPr>
        <dsp:cNvPr id="0" name=""/>
        <dsp:cNvSpPr/>
      </dsp:nvSpPr>
      <dsp:spPr>
        <a:xfrm rot="21109408">
          <a:off x="2184184" y="2625128"/>
          <a:ext cx="869307" cy="36307"/>
        </a:xfrm>
        <a:custGeom>
          <a:avLst/>
          <a:gdLst/>
          <a:ahLst/>
          <a:cxnLst/>
          <a:rect l="0" t="0" r="0" b="0"/>
          <a:pathLst>
            <a:path>
              <a:moveTo>
                <a:pt x="0" y="18153"/>
              </a:moveTo>
              <a:lnTo>
                <a:pt x="869307" y="181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97106" y="2621549"/>
        <a:ext cx="43465" cy="43465"/>
      </dsp:txXfrm>
    </dsp:sp>
    <dsp:sp modelId="{F90CFB0B-CC92-4B51-ADA8-D2120409520A}">
      <dsp:nvSpPr>
        <dsp:cNvPr id="0" name=""/>
        <dsp:cNvSpPr/>
      </dsp:nvSpPr>
      <dsp:spPr>
        <a:xfrm>
          <a:off x="3049074" y="1886326"/>
          <a:ext cx="2182551" cy="1390274"/>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China  (2000)</a:t>
          </a:r>
        </a:p>
        <a:p>
          <a:pPr lvl="0" algn="ctr" defTabSz="1066800">
            <a:lnSpc>
              <a:spcPct val="90000"/>
            </a:lnSpc>
            <a:spcBef>
              <a:spcPct val="0"/>
            </a:spcBef>
            <a:spcAft>
              <a:spcPct val="35000"/>
            </a:spcAft>
          </a:pPr>
          <a:r>
            <a:rPr lang="en-US" sz="2400" b="1" kern="1200" dirty="0" smtClean="0">
              <a:solidFill>
                <a:schemeClr val="tx1"/>
              </a:solidFill>
            </a:rPr>
            <a:t>1 KWH</a:t>
          </a:r>
          <a:endParaRPr lang="en-US" sz="2400" b="1" kern="1200" dirty="0">
            <a:solidFill>
              <a:schemeClr val="tx1"/>
            </a:solidFill>
          </a:endParaRPr>
        </a:p>
      </dsp:txBody>
      <dsp:txXfrm>
        <a:off x="3089794" y="1927046"/>
        <a:ext cx="2101111" cy="1308834"/>
      </dsp:txXfrm>
    </dsp:sp>
    <dsp:sp modelId="{78716A92-9B20-4C93-A64D-65F75D1F6AAF}">
      <dsp:nvSpPr>
        <dsp:cNvPr id="0" name=""/>
        <dsp:cNvSpPr/>
      </dsp:nvSpPr>
      <dsp:spPr>
        <a:xfrm>
          <a:off x="5231626" y="2563310"/>
          <a:ext cx="891622" cy="36307"/>
        </a:xfrm>
        <a:custGeom>
          <a:avLst/>
          <a:gdLst/>
          <a:ahLst/>
          <a:cxnLst/>
          <a:rect l="0" t="0" r="0" b="0"/>
          <a:pathLst>
            <a:path>
              <a:moveTo>
                <a:pt x="0" y="18153"/>
              </a:moveTo>
              <a:lnTo>
                <a:pt x="891622" y="1815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655146" y="2559173"/>
        <a:ext cx="44581" cy="44581"/>
      </dsp:txXfrm>
    </dsp:sp>
    <dsp:sp modelId="{444B148D-E552-4F73-9073-C90DEACF987F}">
      <dsp:nvSpPr>
        <dsp:cNvPr id="0" name=""/>
        <dsp:cNvSpPr/>
      </dsp:nvSpPr>
      <dsp:spPr>
        <a:xfrm>
          <a:off x="6123248" y="2035825"/>
          <a:ext cx="2182551" cy="1091275"/>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tx1"/>
              </a:solidFill>
            </a:rPr>
            <a:t>2 Wheeler EV  for intra town travel (VRLA)</a:t>
          </a:r>
          <a:endParaRPr lang="en-US" sz="1500" b="1" kern="1200" dirty="0">
            <a:solidFill>
              <a:schemeClr val="tx1"/>
            </a:solidFill>
          </a:endParaRPr>
        </a:p>
      </dsp:txBody>
      <dsp:txXfrm>
        <a:off x="6155210" y="2067787"/>
        <a:ext cx="2118627" cy="1027351"/>
      </dsp:txXfrm>
    </dsp:sp>
    <dsp:sp modelId="{2F057978-4D06-4C66-AAFE-595B4E1CFB5C}">
      <dsp:nvSpPr>
        <dsp:cNvPr id="0" name=""/>
        <dsp:cNvSpPr/>
      </dsp:nvSpPr>
      <dsp:spPr>
        <a:xfrm rot="3812968">
          <a:off x="1605548" y="3628243"/>
          <a:ext cx="2102707" cy="36307"/>
        </a:xfrm>
        <a:custGeom>
          <a:avLst/>
          <a:gdLst/>
          <a:ahLst/>
          <a:cxnLst/>
          <a:rect l="0" t="0" r="0" b="0"/>
          <a:pathLst>
            <a:path>
              <a:moveTo>
                <a:pt x="0" y="18153"/>
              </a:moveTo>
              <a:lnTo>
                <a:pt x="2102707" y="181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2604334" y="3593829"/>
        <a:ext cx="105135" cy="105135"/>
      </dsp:txXfrm>
    </dsp:sp>
    <dsp:sp modelId="{7B58401B-04E6-4281-A1C8-1C2540C386E9}">
      <dsp:nvSpPr>
        <dsp:cNvPr id="0" name=""/>
        <dsp:cNvSpPr/>
      </dsp:nvSpPr>
      <dsp:spPr>
        <a:xfrm>
          <a:off x="3125201" y="3765188"/>
          <a:ext cx="2182551" cy="1645011"/>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India/ Bangladesh/ Nepal  (2010)</a:t>
          </a:r>
        </a:p>
        <a:p>
          <a:pPr lvl="0" algn="ctr" defTabSz="1066800">
            <a:lnSpc>
              <a:spcPct val="90000"/>
            </a:lnSpc>
            <a:spcBef>
              <a:spcPct val="0"/>
            </a:spcBef>
            <a:spcAft>
              <a:spcPct val="35000"/>
            </a:spcAft>
          </a:pPr>
          <a:r>
            <a:rPr lang="en-US" sz="2400" b="1" kern="1200" dirty="0" smtClean="0">
              <a:solidFill>
                <a:schemeClr val="tx1"/>
              </a:solidFill>
            </a:rPr>
            <a:t>1 – 6 KWH</a:t>
          </a:r>
          <a:endParaRPr lang="en-US" sz="2400" b="1" kern="1200" dirty="0">
            <a:solidFill>
              <a:schemeClr val="tx1"/>
            </a:solidFill>
          </a:endParaRPr>
        </a:p>
      </dsp:txBody>
      <dsp:txXfrm>
        <a:off x="3173382" y="3813369"/>
        <a:ext cx="2086189" cy="1548649"/>
      </dsp:txXfrm>
    </dsp:sp>
    <dsp:sp modelId="{F28310FC-DD85-4654-B622-DE508407C273}">
      <dsp:nvSpPr>
        <dsp:cNvPr id="0" name=""/>
        <dsp:cNvSpPr/>
      </dsp:nvSpPr>
      <dsp:spPr>
        <a:xfrm rot="716916">
          <a:off x="5299046" y="4652744"/>
          <a:ext cx="803766" cy="36307"/>
        </a:xfrm>
        <a:custGeom>
          <a:avLst/>
          <a:gdLst/>
          <a:ahLst/>
          <a:cxnLst/>
          <a:rect l="0" t="0" r="0" b="0"/>
          <a:pathLst>
            <a:path>
              <a:moveTo>
                <a:pt x="0" y="18153"/>
              </a:moveTo>
              <a:lnTo>
                <a:pt x="803766" y="1815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680835" y="4650803"/>
        <a:ext cx="40188" cy="40188"/>
      </dsp:txXfrm>
    </dsp:sp>
    <dsp:sp modelId="{AB654471-35DA-4A33-AB0A-03740E80A48C}">
      <dsp:nvSpPr>
        <dsp:cNvPr id="0" name=""/>
        <dsp:cNvSpPr/>
      </dsp:nvSpPr>
      <dsp:spPr>
        <a:xfrm>
          <a:off x="6094105" y="4208463"/>
          <a:ext cx="2182551" cy="1091275"/>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tx1"/>
              </a:solidFill>
            </a:rPr>
            <a:t>3 Wheeler  EV for  regular commutation and   last mile connectivity  (Lead Acid Flooded)</a:t>
          </a:r>
          <a:endParaRPr lang="en-US" sz="1500" b="1" kern="1200" dirty="0">
            <a:solidFill>
              <a:schemeClr val="tx1"/>
            </a:solidFill>
          </a:endParaRPr>
        </a:p>
      </dsp:txBody>
      <dsp:txXfrm>
        <a:off x="6126067" y="4240425"/>
        <a:ext cx="2118627" cy="10273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3C1F7F-7EA7-4A64-94E6-47987B274E5B}">
      <dsp:nvSpPr>
        <dsp:cNvPr id="0" name=""/>
        <dsp:cNvSpPr/>
      </dsp:nvSpPr>
      <dsp:spPr>
        <a:xfrm>
          <a:off x="1785" y="0"/>
          <a:ext cx="2175867" cy="609600"/>
        </a:xfrm>
        <a:prstGeom prst="chevron">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tx1"/>
              </a:solidFill>
            </a:rPr>
            <a:t>Cell</a:t>
          </a:r>
          <a:endParaRPr lang="en-US" sz="2800" b="1" kern="1200" dirty="0">
            <a:solidFill>
              <a:schemeClr val="tx1"/>
            </a:solidFill>
          </a:endParaRPr>
        </a:p>
      </dsp:txBody>
      <dsp:txXfrm>
        <a:off x="306585" y="0"/>
        <a:ext cx="1566267" cy="609600"/>
      </dsp:txXfrm>
    </dsp:sp>
    <dsp:sp modelId="{C1C85CAC-522E-437A-8C12-44399AB4230C}">
      <dsp:nvSpPr>
        <dsp:cNvPr id="0" name=""/>
        <dsp:cNvSpPr/>
      </dsp:nvSpPr>
      <dsp:spPr>
        <a:xfrm>
          <a:off x="1960066" y="0"/>
          <a:ext cx="2175867" cy="609600"/>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tx1"/>
              </a:solidFill>
            </a:rPr>
            <a:t>Module</a:t>
          </a:r>
          <a:endParaRPr lang="en-US" sz="2800" b="1" kern="1200" dirty="0">
            <a:solidFill>
              <a:schemeClr val="tx1"/>
            </a:solidFill>
          </a:endParaRPr>
        </a:p>
      </dsp:txBody>
      <dsp:txXfrm>
        <a:off x="2264866" y="0"/>
        <a:ext cx="1566267" cy="609600"/>
      </dsp:txXfrm>
    </dsp:sp>
    <dsp:sp modelId="{5F240818-2F55-4998-847D-49B83FB11B47}">
      <dsp:nvSpPr>
        <dsp:cNvPr id="0" name=""/>
        <dsp:cNvSpPr/>
      </dsp:nvSpPr>
      <dsp:spPr>
        <a:xfrm>
          <a:off x="3918346" y="0"/>
          <a:ext cx="2175867" cy="609600"/>
        </a:xfrm>
        <a:prstGeom prst="chevron">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tx1"/>
              </a:solidFill>
            </a:rPr>
            <a:t>Pack</a:t>
          </a:r>
          <a:endParaRPr lang="en-US" sz="2800" b="1" kern="1200" dirty="0">
            <a:solidFill>
              <a:schemeClr val="tx1"/>
            </a:solidFill>
          </a:endParaRPr>
        </a:p>
      </dsp:txBody>
      <dsp:txXfrm>
        <a:off x="4223146" y="0"/>
        <a:ext cx="1566267" cy="609600"/>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C938ED-71FF-4B26-8088-1CBCA886832E}" type="datetimeFigureOut">
              <a:rPr lang="en-US" smtClean="0"/>
              <a:t>1/14/2020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CFFBEC-C999-4BA3-90E6-B835EB1A94FA}" type="slidenum">
              <a:rPr lang="en-US" smtClean="0"/>
              <a:t>‹#›</a:t>
            </a:fld>
            <a:endParaRPr lang="en-US"/>
          </a:p>
        </p:txBody>
      </p:sp>
    </p:spTree>
    <p:extLst>
      <p:ext uri="{BB962C8B-B14F-4D97-AF65-F5344CB8AC3E}">
        <p14:creationId xmlns:p14="http://schemas.microsoft.com/office/powerpoint/2010/main" val="3891317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445F48-EEA0-4736-9C2A-05BD18C4D956}" type="slidenum">
              <a:rPr lang="en-US" smtClean="0"/>
              <a:t>4</a:t>
            </a:fld>
            <a:endParaRPr lang="en-US"/>
          </a:p>
        </p:txBody>
      </p:sp>
    </p:spTree>
    <p:extLst>
      <p:ext uri="{BB962C8B-B14F-4D97-AF65-F5344CB8AC3E}">
        <p14:creationId xmlns:p14="http://schemas.microsoft.com/office/powerpoint/2010/main" val="4288883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772400" cy="4419599"/>
          </a:xfrm>
          <a:solidFill>
            <a:srgbClr val="92D050"/>
          </a:solidFill>
        </p:spPr>
        <p:txBody>
          <a:bodyPr>
            <a:normAutofit/>
          </a:bodyPr>
          <a:lstStyle/>
          <a:p>
            <a:r>
              <a:rPr lang="en-US" sz="3600" b="1" dirty="0" smtClean="0"/>
              <a:t>15</a:t>
            </a:r>
            <a:r>
              <a:rPr lang="en-US" sz="3600" b="1" baseline="30000" dirty="0" smtClean="0"/>
              <a:t>th</a:t>
            </a:r>
            <a:r>
              <a:rPr lang="en-US" sz="3600" b="1" dirty="0" smtClean="0"/>
              <a:t> </a:t>
            </a:r>
            <a:r>
              <a:rPr lang="en-US" sz="3600" b="1" dirty="0" err="1" smtClean="0"/>
              <a:t>Poweron</a:t>
            </a:r>
            <a:r>
              <a:rPr lang="en-US" sz="3600" b="1" dirty="0" smtClean="0"/>
              <a:t>  Technical Conference</a:t>
            </a:r>
            <a:r>
              <a:rPr lang="en-US" sz="3200" b="1" dirty="0" smtClean="0"/>
              <a:t/>
            </a:r>
            <a:br>
              <a:rPr lang="en-US" sz="3200" b="1" dirty="0" smtClean="0"/>
            </a:br>
            <a:r>
              <a:rPr lang="en-US" sz="3200" b="1" dirty="0" smtClean="0"/>
              <a:t>Energy Storage, E- mobility </a:t>
            </a:r>
            <a:r>
              <a:rPr lang="en-US" sz="3200" b="1" dirty="0"/>
              <a:t/>
            </a:r>
            <a:br>
              <a:rPr lang="en-US" sz="3200" b="1" dirty="0"/>
            </a:br>
            <a:r>
              <a:rPr lang="en-US" sz="3200" b="1" dirty="0" smtClean="0"/>
              <a:t>16</a:t>
            </a:r>
            <a:r>
              <a:rPr lang="en-US" sz="3200" b="1" baseline="30000" dirty="0" smtClean="0"/>
              <a:t>th</a:t>
            </a:r>
            <a:r>
              <a:rPr lang="en-US" sz="3200" b="1" dirty="0" smtClean="0"/>
              <a:t> Jan 2020, Indore, </a:t>
            </a:r>
            <a:r>
              <a:rPr lang="en-US" sz="3200" b="1" dirty="0" err="1" smtClean="0"/>
              <a:t>Madya</a:t>
            </a:r>
            <a:r>
              <a:rPr lang="en-US" sz="3200" b="1" dirty="0" smtClean="0"/>
              <a:t> </a:t>
            </a:r>
            <a:r>
              <a:rPr lang="en-US" sz="3200" b="1" dirty="0" err="1" smtClean="0"/>
              <a:t>pradesh</a:t>
            </a:r>
            <a:r>
              <a:rPr lang="en-US" sz="3200" b="1" dirty="0" smtClean="0"/>
              <a:t/>
            </a:r>
            <a:br>
              <a:rPr lang="en-US" sz="3200" b="1" dirty="0" smtClean="0"/>
            </a:br>
            <a:r>
              <a:rPr lang="en-US" sz="3200" b="1" dirty="0"/>
              <a:t/>
            </a:r>
            <a:br>
              <a:rPr lang="en-US" sz="3200" b="1" dirty="0"/>
            </a:br>
            <a:r>
              <a:rPr lang="en-US" sz="3200" b="1" dirty="0" smtClean="0"/>
              <a:t> Can Lithium outsmart Lead ( or is it a fear mongering)</a:t>
            </a:r>
            <a:endParaRPr lang="en-US" b="1" dirty="0"/>
          </a:p>
        </p:txBody>
      </p:sp>
      <p:sp>
        <p:nvSpPr>
          <p:cNvPr id="3" name="Subtitle 2"/>
          <p:cNvSpPr>
            <a:spLocks noGrp="1"/>
          </p:cNvSpPr>
          <p:nvPr>
            <p:ph type="subTitle" idx="1"/>
          </p:nvPr>
        </p:nvSpPr>
        <p:spPr>
          <a:xfrm>
            <a:off x="762000" y="5334000"/>
            <a:ext cx="7696200" cy="990600"/>
          </a:xfrm>
          <a:solidFill>
            <a:srgbClr val="00B0F0"/>
          </a:solidFill>
        </p:spPr>
        <p:txBody>
          <a:bodyPr/>
          <a:lstStyle/>
          <a:p>
            <a:r>
              <a:rPr lang="en-US" b="1" dirty="0" smtClean="0">
                <a:solidFill>
                  <a:schemeClr val="tx1"/>
                </a:solidFill>
              </a:rPr>
              <a:t>Dr. </a:t>
            </a:r>
            <a:r>
              <a:rPr lang="en-US" b="1" dirty="0" err="1" smtClean="0">
                <a:solidFill>
                  <a:schemeClr val="tx1"/>
                </a:solidFill>
              </a:rPr>
              <a:t>Nanjan</a:t>
            </a:r>
            <a:r>
              <a:rPr lang="en-US" b="1" dirty="0" smtClean="0">
                <a:solidFill>
                  <a:schemeClr val="tx1"/>
                </a:solidFill>
              </a:rPr>
              <a:t> </a:t>
            </a:r>
            <a:r>
              <a:rPr lang="en-US" b="1" dirty="0" err="1" smtClean="0">
                <a:solidFill>
                  <a:schemeClr val="tx1"/>
                </a:solidFill>
              </a:rPr>
              <a:t>Sugumaran</a:t>
            </a:r>
            <a:r>
              <a:rPr lang="en-US" b="1" dirty="0" smtClean="0">
                <a:solidFill>
                  <a:schemeClr val="tx1"/>
                </a:solidFill>
              </a:rPr>
              <a:t>, </a:t>
            </a:r>
            <a:r>
              <a:rPr lang="en-US" b="1" dirty="0" err="1" smtClean="0">
                <a:solidFill>
                  <a:schemeClr val="tx1"/>
                </a:solidFill>
              </a:rPr>
              <a:t>Ph.D</a:t>
            </a:r>
            <a:r>
              <a:rPr lang="en-US" b="1" dirty="0" smtClean="0">
                <a:solidFill>
                  <a:schemeClr val="tx1"/>
                </a:solidFill>
              </a:rPr>
              <a:t> ( </a:t>
            </a:r>
            <a:r>
              <a:rPr lang="en-US" b="1" dirty="0" err="1" smtClean="0">
                <a:solidFill>
                  <a:schemeClr val="tx1"/>
                </a:solidFill>
              </a:rPr>
              <a:t>I.I.Sc</a:t>
            </a:r>
            <a:r>
              <a:rPr lang="en-US" b="1" dirty="0" smtClean="0">
                <a:solidFill>
                  <a:schemeClr val="tx1"/>
                </a:solidFill>
              </a:rPr>
              <a:t>)</a:t>
            </a:r>
            <a:endParaRPr lang="en-US" b="1" dirty="0">
              <a:solidFill>
                <a:schemeClr val="tx1"/>
              </a:solidFill>
            </a:endParaRPr>
          </a:p>
        </p:txBody>
      </p:sp>
    </p:spTree>
    <p:extLst>
      <p:ext uri="{BB962C8B-B14F-4D97-AF65-F5344CB8AC3E}">
        <p14:creationId xmlns:p14="http://schemas.microsoft.com/office/powerpoint/2010/main" val="16759611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91175626"/>
              </p:ext>
            </p:extLst>
          </p:nvPr>
        </p:nvGraphicFramePr>
        <p:xfrm>
          <a:off x="304800" y="288894"/>
          <a:ext cx="8610600" cy="6340505"/>
        </p:xfrm>
        <a:graphic>
          <a:graphicData uri="http://schemas.openxmlformats.org/drawingml/2006/table">
            <a:tbl>
              <a:tblPr firstRow="1" bandRow="1">
                <a:tableStyleId>{5C22544A-7EE6-4342-B048-85BDC9FD1C3A}</a:tableStyleId>
              </a:tblPr>
              <a:tblGrid>
                <a:gridCol w="8610600"/>
              </a:tblGrid>
              <a:tr h="539019">
                <a:tc>
                  <a:txBody>
                    <a:bodyPr/>
                    <a:lstStyle/>
                    <a:p>
                      <a:pPr algn="ctr"/>
                      <a:r>
                        <a:rPr lang="en-US" sz="2400" dirty="0" smtClean="0"/>
                        <a:t>  EV  -  Evolution  -  Lithium glorification – Rewarding  the Failure</a:t>
                      </a:r>
                      <a:endParaRPr lang="en-US" sz="2400" dirty="0"/>
                    </a:p>
                  </a:txBody>
                  <a:tcPr anchor="ctr"/>
                </a:tc>
              </a:tr>
              <a:tr h="5801486">
                <a:tc>
                  <a:txBody>
                    <a:bodyPr/>
                    <a:lstStyle/>
                    <a:p>
                      <a:pPr algn="ctr"/>
                      <a:endParaRPr lang="en-US" sz="2400" b="1" dirty="0" smtClean="0"/>
                    </a:p>
                  </a:txBody>
                  <a:tcPr anchor="ctr"/>
                </a:tc>
              </a:tr>
            </a:tbl>
          </a:graphicData>
        </a:graphic>
      </p:graphicFrame>
      <p:graphicFrame>
        <p:nvGraphicFramePr>
          <p:cNvPr id="6" name="Diagram 5"/>
          <p:cNvGraphicFramePr/>
          <p:nvPr>
            <p:extLst>
              <p:ext uri="{D42A27DB-BD31-4B8C-83A1-F6EECF244321}">
                <p14:modId xmlns:p14="http://schemas.microsoft.com/office/powerpoint/2010/main" val="1349483462"/>
              </p:ext>
            </p:extLst>
          </p:nvPr>
        </p:nvGraphicFramePr>
        <p:xfrm>
          <a:off x="381000" y="990600"/>
          <a:ext cx="83058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37013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667699590"/>
              </p:ext>
            </p:extLst>
          </p:nvPr>
        </p:nvGraphicFramePr>
        <p:xfrm>
          <a:off x="228600" y="288895"/>
          <a:ext cx="8763000" cy="6340504"/>
        </p:xfrm>
        <a:graphic>
          <a:graphicData uri="http://schemas.openxmlformats.org/drawingml/2006/table">
            <a:tbl>
              <a:tblPr firstRow="1" bandRow="1">
                <a:tableStyleId>{5C22544A-7EE6-4342-B048-85BDC9FD1C3A}</a:tableStyleId>
              </a:tblPr>
              <a:tblGrid>
                <a:gridCol w="381000"/>
                <a:gridCol w="1371600"/>
                <a:gridCol w="914400"/>
                <a:gridCol w="1066800"/>
                <a:gridCol w="990600"/>
                <a:gridCol w="990600"/>
                <a:gridCol w="914400"/>
                <a:gridCol w="1074038"/>
                <a:gridCol w="1059562"/>
              </a:tblGrid>
              <a:tr h="982519">
                <a:tc gridSpan="9">
                  <a:txBody>
                    <a:bodyPr/>
                    <a:lstStyle/>
                    <a:p>
                      <a:pPr algn="ctr"/>
                      <a:r>
                        <a:rPr lang="en-US" sz="3200" dirty="0" smtClean="0"/>
                        <a:t>  2/3 wheeler  Energy requirement </a:t>
                      </a:r>
                      <a:endParaRPr lang="en-US" sz="3200"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2400" dirty="0"/>
                    </a:p>
                  </a:txBody>
                  <a:tcPr anchor="ctr"/>
                </a:tc>
                <a:tc hMerge="1">
                  <a:txBody>
                    <a:bodyPr/>
                    <a:lstStyle/>
                    <a:p>
                      <a:endParaRPr lang="en-US"/>
                    </a:p>
                  </a:txBody>
                  <a:tcPr/>
                </a:tc>
              </a:tr>
              <a:tr h="885289">
                <a:tc>
                  <a:txBody>
                    <a:bodyPr/>
                    <a:lstStyle/>
                    <a:p>
                      <a:pPr algn="ctr"/>
                      <a:endParaRPr lang="en-US" b="1" dirty="0" smtClean="0"/>
                    </a:p>
                  </a:txBody>
                  <a:tcPr/>
                </a:tc>
                <a:tc>
                  <a:txBody>
                    <a:bodyPr/>
                    <a:lstStyle/>
                    <a:p>
                      <a:r>
                        <a:rPr lang="en-US" sz="1600" b="1" dirty="0" smtClean="0"/>
                        <a:t>Manufacturer</a:t>
                      </a:r>
                    </a:p>
                  </a:txBody>
                  <a:tcPr/>
                </a:tc>
                <a:tc>
                  <a:txBody>
                    <a:bodyPr/>
                    <a:lstStyle/>
                    <a:p>
                      <a:pPr algn="ctr"/>
                      <a:r>
                        <a:rPr lang="en-US" sz="1600" b="1" dirty="0" smtClean="0"/>
                        <a:t>Energy</a:t>
                      </a:r>
                    </a:p>
                    <a:p>
                      <a:pPr algn="ctr"/>
                      <a:r>
                        <a:rPr lang="en-US" sz="1600" b="1" dirty="0" smtClean="0"/>
                        <a:t>KWH</a:t>
                      </a:r>
                    </a:p>
                  </a:txBody>
                  <a:tcPr/>
                </a:tc>
                <a:tc>
                  <a:txBody>
                    <a:bodyPr/>
                    <a:lstStyle/>
                    <a:p>
                      <a:pPr algn="ctr"/>
                      <a:r>
                        <a:rPr lang="en-US" sz="1600" b="1" dirty="0" smtClean="0"/>
                        <a:t>Battery Chemistry</a:t>
                      </a:r>
                    </a:p>
                  </a:txBody>
                  <a:tcPr/>
                </a:tc>
                <a:tc>
                  <a:txBody>
                    <a:bodyPr/>
                    <a:lstStyle/>
                    <a:p>
                      <a:r>
                        <a:rPr lang="en-US" sz="1600" b="1" dirty="0" smtClean="0"/>
                        <a:t>Single cell</a:t>
                      </a:r>
                    </a:p>
                  </a:txBody>
                  <a:tcPr/>
                </a:tc>
                <a:tc>
                  <a:txBody>
                    <a:bodyPr/>
                    <a:lstStyle/>
                    <a:p>
                      <a:r>
                        <a:rPr lang="en-US" sz="1600" b="1" dirty="0" smtClean="0"/>
                        <a:t>Mono bloc</a:t>
                      </a:r>
                      <a:endParaRPr lang="en-US" sz="1600" b="1" dirty="0"/>
                    </a:p>
                  </a:txBody>
                  <a:tcPr/>
                </a:tc>
                <a:tc>
                  <a:txBody>
                    <a:bodyPr/>
                    <a:lstStyle/>
                    <a:p>
                      <a:r>
                        <a:rPr lang="en-US" sz="1600" b="1" dirty="0" smtClean="0"/>
                        <a:t>No. of mono</a:t>
                      </a:r>
                      <a:r>
                        <a:rPr lang="en-US" sz="1600" b="1" baseline="0" dirty="0" smtClean="0"/>
                        <a:t> </a:t>
                      </a:r>
                      <a:r>
                        <a:rPr lang="en-US" sz="1600" b="1" dirty="0" smtClean="0"/>
                        <a:t>blocs</a:t>
                      </a:r>
                      <a:endParaRPr lang="en-US" sz="1600" b="1" dirty="0"/>
                    </a:p>
                  </a:txBody>
                  <a:tcPr/>
                </a:tc>
                <a:tc>
                  <a:txBody>
                    <a:bodyPr/>
                    <a:lstStyle/>
                    <a:p>
                      <a:r>
                        <a:rPr lang="en-US" b="1" dirty="0" smtClean="0"/>
                        <a:t>Battery Spec</a:t>
                      </a:r>
                      <a:endParaRPr lang="en-US" b="1" dirty="0"/>
                    </a:p>
                  </a:txBody>
                  <a:tcPr/>
                </a:tc>
                <a:tc>
                  <a:txBody>
                    <a:bodyPr/>
                    <a:lstStyle/>
                    <a:p>
                      <a:r>
                        <a:rPr lang="en-US" b="1" dirty="0" err="1" smtClean="0"/>
                        <a:t>No.of</a:t>
                      </a:r>
                      <a:r>
                        <a:rPr lang="en-US" b="1" dirty="0" smtClean="0"/>
                        <a:t> cells</a:t>
                      </a:r>
                      <a:endParaRPr lang="en-US" b="1" dirty="0"/>
                    </a:p>
                  </a:txBody>
                  <a:tcPr/>
                </a:tc>
              </a:tr>
              <a:tr h="1273634">
                <a:tc>
                  <a:txBody>
                    <a:bodyPr/>
                    <a:lstStyle/>
                    <a:p>
                      <a:pPr algn="ctr"/>
                      <a:r>
                        <a:rPr lang="en-US" sz="1600" b="1" dirty="0" smtClean="0"/>
                        <a:t>1</a:t>
                      </a:r>
                    </a:p>
                  </a:txBody>
                  <a:tcPr anchor="ctr"/>
                </a:tc>
                <a:tc>
                  <a:txBody>
                    <a:bodyPr/>
                    <a:lstStyle/>
                    <a:p>
                      <a:r>
                        <a:rPr lang="en-US" sz="1600" b="1" dirty="0" smtClean="0"/>
                        <a:t>China -  E bike</a:t>
                      </a:r>
                    </a:p>
                  </a:txBody>
                  <a:tcPr anchor="ctr"/>
                </a:tc>
                <a:tc>
                  <a:txBody>
                    <a:bodyPr/>
                    <a:lstStyle/>
                    <a:p>
                      <a:pPr algn="ctr"/>
                      <a:r>
                        <a:rPr lang="en-US" sz="1800" b="1" dirty="0" smtClean="0"/>
                        <a:t>1      KWH</a:t>
                      </a:r>
                    </a:p>
                    <a:p>
                      <a:pPr algn="ctr"/>
                      <a:r>
                        <a:rPr lang="en-US" sz="1800" b="1" dirty="0" smtClean="0"/>
                        <a:t> at C2</a:t>
                      </a:r>
                    </a:p>
                  </a:txBody>
                  <a:tcPr anchor="ctr"/>
                </a:tc>
                <a:tc>
                  <a:txBody>
                    <a:bodyPr/>
                    <a:lstStyle/>
                    <a:p>
                      <a:pPr algn="ctr"/>
                      <a:r>
                        <a:rPr lang="en-US" sz="1600" b="1" dirty="0" smtClean="0"/>
                        <a:t>VRLA</a:t>
                      </a:r>
                    </a:p>
                  </a:txBody>
                  <a:tcPr anchor="ctr"/>
                </a:tc>
                <a:tc>
                  <a:txBody>
                    <a:bodyPr/>
                    <a:lstStyle/>
                    <a:p>
                      <a:pPr algn="ctr"/>
                      <a:r>
                        <a:rPr lang="en-US" sz="1600" b="1" dirty="0" smtClean="0"/>
                        <a:t>2V/ 20Ah</a:t>
                      </a:r>
                    </a:p>
                  </a:txBody>
                  <a:tcPr anchor="ctr"/>
                </a:tc>
                <a:tc>
                  <a:txBody>
                    <a:bodyPr/>
                    <a:lstStyle/>
                    <a:p>
                      <a:pPr algn="ctr"/>
                      <a:r>
                        <a:rPr lang="en-US" sz="1600" b="1" dirty="0" smtClean="0"/>
                        <a:t>12V/</a:t>
                      </a:r>
                    </a:p>
                    <a:p>
                      <a:pPr algn="ctr"/>
                      <a:r>
                        <a:rPr lang="en-US" sz="1600" b="1" dirty="0" smtClean="0"/>
                        <a:t>20Ah</a:t>
                      </a:r>
                    </a:p>
                    <a:p>
                      <a:pPr algn="ctr"/>
                      <a:r>
                        <a:rPr lang="en-US" sz="1600" b="1" dirty="0" smtClean="0"/>
                        <a:t>(6S</a:t>
                      </a:r>
                      <a:r>
                        <a:rPr lang="en-US" sz="1600" dirty="0" smtClean="0"/>
                        <a:t>)</a:t>
                      </a:r>
                      <a:endParaRPr lang="en-US" sz="1600" dirty="0"/>
                    </a:p>
                  </a:txBody>
                  <a:tcPr anchor="ctr"/>
                </a:tc>
                <a:tc>
                  <a:txBody>
                    <a:bodyPr/>
                    <a:lstStyle/>
                    <a:p>
                      <a:pPr algn="ctr"/>
                      <a:r>
                        <a:rPr lang="en-US" sz="1600" b="1" dirty="0" smtClean="0"/>
                        <a:t>4</a:t>
                      </a:r>
                      <a:endParaRPr lang="en-US" sz="1600" b="1" dirty="0"/>
                    </a:p>
                  </a:txBody>
                  <a:tcPr anchor="ctr"/>
                </a:tc>
                <a:tc>
                  <a:txBody>
                    <a:bodyPr/>
                    <a:lstStyle/>
                    <a:p>
                      <a:pPr algn="ctr"/>
                      <a:r>
                        <a:rPr lang="en-US" sz="1800" b="1" dirty="0" smtClean="0"/>
                        <a:t>48V/</a:t>
                      </a:r>
                    </a:p>
                    <a:p>
                      <a:pPr algn="ctr"/>
                      <a:r>
                        <a:rPr lang="en-US" sz="1800" b="1" dirty="0" smtClean="0"/>
                        <a:t>20Ah</a:t>
                      </a:r>
                      <a:endParaRPr lang="en-US" sz="1800" b="1" dirty="0"/>
                    </a:p>
                  </a:txBody>
                  <a:tcPr anchor="ctr"/>
                </a:tc>
                <a:tc>
                  <a:txBody>
                    <a:bodyPr/>
                    <a:lstStyle/>
                    <a:p>
                      <a:pPr algn="ctr"/>
                      <a:r>
                        <a:rPr lang="en-US" b="1" dirty="0" smtClean="0"/>
                        <a:t>24</a:t>
                      </a:r>
                      <a:endParaRPr lang="en-US" b="1" dirty="0"/>
                    </a:p>
                  </a:txBody>
                  <a:tcPr anchor="ctr"/>
                </a:tc>
              </a:tr>
              <a:tr h="1066354">
                <a:tc>
                  <a:txBody>
                    <a:bodyPr/>
                    <a:lstStyle/>
                    <a:p>
                      <a:pPr algn="ctr"/>
                      <a:r>
                        <a:rPr lang="en-US" sz="1600" dirty="0" smtClean="0"/>
                        <a:t>2</a:t>
                      </a:r>
                    </a:p>
                  </a:txBody>
                  <a:tcPr anchor="ctr"/>
                </a:tc>
                <a:tc>
                  <a:txBody>
                    <a:bodyPr/>
                    <a:lstStyle/>
                    <a:p>
                      <a:r>
                        <a:rPr lang="en-US" sz="1600" b="1" dirty="0" smtClean="0"/>
                        <a:t>India / Bangladesh                              E rickshaw</a:t>
                      </a:r>
                    </a:p>
                  </a:txBody>
                  <a:tcPr anchor="ctr"/>
                </a:tc>
                <a:tc>
                  <a:txBody>
                    <a:bodyPr/>
                    <a:lstStyle/>
                    <a:p>
                      <a:pPr algn="ctr"/>
                      <a:r>
                        <a:rPr lang="en-US" sz="1800" b="1" dirty="0" smtClean="0"/>
                        <a:t> 3.5</a:t>
                      </a:r>
                      <a:r>
                        <a:rPr lang="en-US" sz="1800" b="1" baseline="0" dirty="0" smtClean="0"/>
                        <a:t> </a:t>
                      </a:r>
                      <a:r>
                        <a:rPr lang="en-US" sz="1800" b="1" dirty="0" smtClean="0"/>
                        <a:t>KWH at C3</a:t>
                      </a:r>
                    </a:p>
                  </a:txBody>
                  <a:tcPr/>
                </a:tc>
                <a:tc>
                  <a:txBody>
                    <a:bodyPr/>
                    <a:lstStyle/>
                    <a:p>
                      <a:pPr algn="ctr"/>
                      <a:r>
                        <a:rPr lang="en-US" sz="1600" b="1" dirty="0" smtClean="0"/>
                        <a:t>Lead Acid  Flooded Flat</a:t>
                      </a:r>
                    </a:p>
                  </a:txBody>
                  <a:tcPr/>
                </a:tc>
                <a:tc>
                  <a:txBody>
                    <a:bodyPr/>
                    <a:lstStyle/>
                    <a:p>
                      <a:pPr algn="ctr"/>
                      <a:r>
                        <a:rPr lang="en-US" sz="1600" b="1" dirty="0" smtClean="0"/>
                        <a:t>2V/ 100Ah</a:t>
                      </a:r>
                    </a:p>
                  </a:txBody>
                  <a:tcPr anchor="ctr"/>
                </a:tc>
                <a:tc>
                  <a:txBody>
                    <a:bodyPr/>
                    <a:lstStyle/>
                    <a:p>
                      <a:pPr algn="ctr"/>
                      <a:r>
                        <a:rPr lang="en-US" sz="1400" b="1" dirty="0" smtClean="0"/>
                        <a:t>12V/</a:t>
                      </a:r>
                    </a:p>
                    <a:p>
                      <a:pPr algn="ctr"/>
                      <a:r>
                        <a:rPr lang="en-US" sz="1400" b="1" dirty="0" smtClean="0"/>
                        <a:t>100Ah</a:t>
                      </a:r>
                    </a:p>
                    <a:p>
                      <a:pPr algn="ctr"/>
                      <a:r>
                        <a:rPr lang="en-US" sz="1400" b="1" dirty="0" smtClean="0"/>
                        <a:t>(6S)</a:t>
                      </a:r>
                      <a:endParaRPr lang="en-US" sz="1400" b="1" dirty="0"/>
                    </a:p>
                  </a:txBody>
                  <a:tcPr anchor="ctr"/>
                </a:tc>
                <a:tc>
                  <a:txBody>
                    <a:bodyPr/>
                    <a:lstStyle/>
                    <a:p>
                      <a:pPr algn="ctr"/>
                      <a:r>
                        <a:rPr lang="en-US" sz="1800" b="1" dirty="0" smtClean="0"/>
                        <a:t>4</a:t>
                      </a:r>
                      <a:endParaRPr lang="en-US" sz="1800" b="1" dirty="0"/>
                    </a:p>
                  </a:txBody>
                  <a:tcPr anchor="ctr"/>
                </a:tc>
                <a:tc>
                  <a:txBody>
                    <a:bodyPr/>
                    <a:lstStyle/>
                    <a:p>
                      <a:pPr algn="ctr"/>
                      <a:r>
                        <a:rPr lang="en-US" sz="1800" b="1" dirty="0" smtClean="0"/>
                        <a:t>48V/</a:t>
                      </a:r>
                    </a:p>
                    <a:p>
                      <a:pPr algn="ctr"/>
                      <a:r>
                        <a:rPr lang="en-US" sz="1800" b="1" dirty="0" smtClean="0"/>
                        <a:t>100Ah </a:t>
                      </a:r>
                      <a:endParaRPr lang="en-US" sz="1800" b="1" dirty="0"/>
                    </a:p>
                  </a:txBody>
                  <a:tcPr anchor="ctr"/>
                </a:tc>
                <a:tc>
                  <a:txBody>
                    <a:bodyPr/>
                    <a:lstStyle/>
                    <a:p>
                      <a:pPr algn="ctr"/>
                      <a:r>
                        <a:rPr lang="en-US" sz="1800" b="1" dirty="0" smtClean="0"/>
                        <a:t>24</a:t>
                      </a:r>
                      <a:endParaRPr lang="en-US" sz="1800" b="1" dirty="0"/>
                    </a:p>
                  </a:txBody>
                  <a:tcPr anchor="ctr"/>
                </a:tc>
              </a:tr>
              <a:tr h="1066354">
                <a:tc>
                  <a:txBody>
                    <a:bodyPr/>
                    <a:lstStyle/>
                    <a:p>
                      <a:pPr algn="ctr"/>
                      <a:r>
                        <a:rPr lang="en-US" sz="1600" dirty="0" smtClean="0"/>
                        <a:t>3</a:t>
                      </a:r>
                    </a:p>
                  </a:txBody>
                  <a:tcPr anchor="ctr"/>
                </a:tc>
                <a:tc>
                  <a:txBody>
                    <a:bodyPr/>
                    <a:lstStyle/>
                    <a:p>
                      <a:r>
                        <a:rPr lang="en-US" sz="1600" b="1" dirty="0" smtClean="0"/>
                        <a:t>India             -</a:t>
                      </a:r>
                      <a:r>
                        <a:rPr lang="en-US" sz="1600" b="1" baseline="0" dirty="0" smtClean="0"/>
                        <a:t> E rickshaw</a:t>
                      </a:r>
                      <a:endParaRPr lang="en-US" sz="1600" b="1" dirty="0" smtClean="0"/>
                    </a:p>
                  </a:txBody>
                  <a:tcPr anchor="ctr"/>
                </a:tc>
                <a:tc>
                  <a:txBody>
                    <a:bodyPr/>
                    <a:lstStyle/>
                    <a:p>
                      <a:pPr algn="ctr"/>
                      <a:r>
                        <a:rPr lang="en-US" sz="1800" b="1" dirty="0" smtClean="0"/>
                        <a:t> 3.5</a:t>
                      </a:r>
                      <a:r>
                        <a:rPr lang="en-US" sz="1800" b="1" baseline="0" dirty="0" smtClean="0"/>
                        <a:t> </a:t>
                      </a:r>
                      <a:r>
                        <a:rPr lang="en-US" sz="1800" b="1" dirty="0" smtClean="0"/>
                        <a:t>KWH at C3</a:t>
                      </a:r>
                    </a:p>
                  </a:txBody>
                  <a:tcPr/>
                </a:tc>
                <a:tc>
                  <a:txBody>
                    <a:bodyPr/>
                    <a:lstStyle/>
                    <a:p>
                      <a:pPr algn="ctr"/>
                      <a:r>
                        <a:rPr lang="en-US" sz="1600" b="1" dirty="0" smtClean="0"/>
                        <a:t>Lead Acid  Flooded </a:t>
                      </a:r>
                      <a:r>
                        <a:rPr lang="en-US" sz="1600" b="1" baseline="0" dirty="0" smtClean="0"/>
                        <a:t> Tubular</a:t>
                      </a:r>
                      <a:endParaRPr lang="en-US" sz="1600" b="1" dirty="0" smtClean="0"/>
                    </a:p>
                  </a:txBody>
                  <a:tcPr/>
                </a:tc>
                <a:tc>
                  <a:txBody>
                    <a:bodyPr/>
                    <a:lstStyle/>
                    <a:p>
                      <a:pPr algn="ctr"/>
                      <a:r>
                        <a:rPr lang="en-US" sz="1600" b="1" dirty="0" smtClean="0"/>
                        <a:t>2V/ 100Ah</a:t>
                      </a:r>
                    </a:p>
                  </a:txBody>
                  <a:tcPr anchor="ctr"/>
                </a:tc>
                <a:tc>
                  <a:txBody>
                    <a:bodyPr/>
                    <a:lstStyle/>
                    <a:p>
                      <a:pPr algn="ctr"/>
                      <a:r>
                        <a:rPr lang="en-US" sz="1400" b="1" dirty="0" smtClean="0"/>
                        <a:t>12V/</a:t>
                      </a:r>
                    </a:p>
                    <a:p>
                      <a:pPr algn="ctr"/>
                      <a:r>
                        <a:rPr lang="en-US" sz="1400" b="1" dirty="0" smtClean="0"/>
                        <a:t>100Ah</a:t>
                      </a:r>
                    </a:p>
                    <a:p>
                      <a:pPr algn="ctr"/>
                      <a:r>
                        <a:rPr lang="en-US" sz="1400" b="1" dirty="0" smtClean="0"/>
                        <a:t>(6S)</a:t>
                      </a:r>
                      <a:endParaRPr lang="en-US" sz="1400" b="1" dirty="0"/>
                    </a:p>
                  </a:txBody>
                  <a:tcPr anchor="ctr"/>
                </a:tc>
                <a:tc>
                  <a:txBody>
                    <a:bodyPr/>
                    <a:lstStyle/>
                    <a:p>
                      <a:pPr algn="ctr"/>
                      <a:r>
                        <a:rPr lang="en-US" sz="1800" b="1" dirty="0" smtClean="0"/>
                        <a:t>4</a:t>
                      </a:r>
                      <a:endParaRPr lang="en-US" sz="1800" b="1" dirty="0"/>
                    </a:p>
                  </a:txBody>
                  <a:tcPr anchor="ctr"/>
                </a:tc>
                <a:tc>
                  <a:txBody>
                    <a:bodyPr/>
                    <a:lstStyle/>
                    <a:p>
                      <a:pPr algn="ctr"/>
                      <a:r>
                        <a:rPr lang="en-US" sz="1800" b="1" dirty="0" smtClean="0"/>
                        <a:t>48V/</a:t>
                      </a:r>
                    </a:p>
                    <a:p>
                      <a:pPr algn="ctr"/>
                      <a:r>
                        <a:rPr lang="en-US" sz="1800" b="1" dirty="0" smtClean="0"/>
                        <a:t>100Ah </a:t>
                      </a:r>
                      <a:endParaRPr lang="en-US" sz="1800" b="1" dirty="0"/>
                    </a:p>
                  </a:txBody>
                  <a:tcPr anchor="ctr"/>
                </a:tc>
                <a:tc>
                  <a:txBody>
                    <a:bodyPr/>
                    <a:lstStyle/>
                    <a:p>
                      <a:pPr algn="ctr"/>
                      <a:r>
                        <a:rPr lang="en-US" sz="1800" b="1" dirty="0" smtClean="0"/>
                        <a:t>24</a:t>
                      </a:r>
                      <a:endParaRPr lang="en-US" sz="1800" b="1" dirty="0"/>
                    </a:p>
                  </a:txBody>
                  <a:tcPr anchor="ctr"/>
                </a:tc>
              </a:tr>
              <a:tr h="1066354">
                <a:tc>
                  <a:txBody>
                    <a:bodyPr/>
                    <a:lstStyle/>
                    <a:p>
                      <a:pPr algn="ctr"/>
                      <a:r>
                        <a:rPr lang="en-US" sz="1600" dirty="0" smtClean="0"/>
                        <a:t>4</a:t>
                      </a:r>
                    </a:p>
                  </a:txBody>
                  <a:tcPr anchor="ctr"/>
                </a:tc>
                <a:tc>
                  <a:txBody>
                    <a:bodyPr/>
                    <a:lstStyle/>
                    <a:p>
                      <a:r>
                        <a:rPr lang="en-US" sz="1600" b="1" dirty="0" smtClean="0"/>
                        <a:t>Bangladesh     E rickshaw</a:t>
                      </a:r>
                    </a:p>
                  </a:txBody>
                  <a:tcPr anchor="ctr"/>
                </a:tc>
                <a:tc>
                  <a:txBody>
                    <a:bodyPr/>
                    <a:lstStyle/>
                    <a:p>
                      <a:pPr algn="ctr"/>
                      <a:r>
                        <a:rPr lang="en-US" sz="1800" b="1" dirty="0" smtClean="0"/>
                        <a:t> 6</a:t>
                      </a:r>
                      <a:r>
                        <a:rPr lang="en-US" sz="1800" b="1" baseline="0" dirty="0" smtClean="0"/>
                        <a:t> </a:t>
                      </a:r>
                      <a:r>
                        <a:rPr lang="en-US" sz="1800" b="1" dirty="0" smtClean="0"/>
                        <a:t>KWH at C3</a:t>
                      </a:r>
                    </a:p>
                  </a:txBody>
                  <a:tcPr anchor="ctr"/>
                </a:tc>
                <a:tc>
                  <a:txBody>
                    <a:bodyPr/>
                    <a:lstStyle/>
                    <a:p>
                      <a:pPr algn="ctr"/>
                      <a:r>
                        <a:rPr lang="en-US" sz="1600" b="1" dirty="0" smtClean="0"/>
                        <a:t>Lead Acid  Flooded </a:t>
                      </a:r>
                      <a:r>
                        <a:rPr lang="en-US" sz="1600" b="1" baseline="0" dirty="0" smtClean="0"/>
                        <a:t> Tubular</a:t>
                      </a:r>
                      <a:endParaRPr lang="en-US" sz="1600" b="1" dirty="0" smtClean="0"/>
                    </a:p>
                  </a:txBody>
                  <a:tcPr/>
                </a:tc>
                <a:tc>
                  <a:txBody>
                    <a:bodyPr/>
                    <a:lstStyle/>
                    <a:p>
                      <a:pPr algn="ctr"/>
                      <a:r>
                        <a:rPr lang="en-US" sz="1600" b="1" dirty="0" smtClean="0"/>
                        <a:t>2V/ 140Ah</a:t>
                      </a:r>
                    </a:p>
                  </a:txBody>
                  <a:tcPr anchor="ctr"/>
                </a:tc>
                <a:tc>
                  <a:txBody>
                    <a:bodyPr/>
                    <a:lstStyle/>
                    <a:p>
                      <a:pPr algn="ctr"/>
                      <a:r>
                        <a:rPr lang="en-US" sz="1400" b="1" dirty="0" smtClean="0"/>
                        <a:t>12V/</a:t>
                      </a:r>
                    </a:p>
                    <a:p>
                      <a:pPr algn="ctr"/>
                      <a:r>
                        <a:rPr lang="en-US" sz="1400" b="1" dirty="0" smtClean="0"/>
                        <a:t>140Ah</a:t>
                      </a:r>
                    </a:p>
                    <a:p>
                      <a:pPr algn="ctr"/>
                      <a:r>
                        <a:rPr lang="en-US" sz="1400" b="1" dirty="0" smtClean="0"/>
                        <a:t>(6S)</a:t>
                      </a:r>
                      <a:endParaRPr lang="en-US" sz="1400" b="1" dirty="0"/>
                    </a:p>
                  </a:txBody>
                  <a:tcPr anchor="ctr"/>
                </a:tc>
                <a:tc>
                  <a:txBody>
                    <a:bodyPr/>
                    <a:lstStyle/>
                    <a:p>
                      <a:pPr algn="ctr"/>
                      <a:r>
                        <a:rPr lang="en-US" sz="1800" b="1" dirty="0" smtClean="0"/>
                        <a:t>5</a:t>
                      </a:r>
                      <a:endParaRPr lang="en-US" sz="1800" b="1" dirty="0"/>
                    </a:p>
                  </a:txBody>
                  <a:tcPr anchor="ctr"/>
                </a:tc>
                <a:tc>
                  <a:txBody>
                    <a:bodyPr/>
                    <a:lstStyle/>
                    <a:p>
                      <a:pPr algn="ctr"/>
                      <a:r>
                        <a:rPr lang="en-US" sz="1800" b="1" dirty="0" smtClean="0"/>
                        <a:t>60V/</a:t>
                      </a:r>
                    </a:p>
                    <a:p>
                      <a:pPr algn="ctr"/>
                      <a:r>
                        <a:rPr lang="en-US" sz="1800" b="1" dirty="0" smtClean="0"/>
                        <a:t>140Ah </a:t>
                      </a:r>
                      <a:endParaRPr lang="en-US" sz="1800" b="1" dirty="0"/>
                    </a:p>
                  </a:txBody>
                  <a:tcPr anchor="ctr"/>
                </a:tc>
                <a:tc>
                  <a:txBody>
                    <a:bodyPr/>
                    <a:lstStyle/>
                    <a:p>
                      <a:pPr algn="ctr"/>
                      <a:r>
                        <a:rPr lang="en-US" sz="1800" b="1" dirty="0" smtClean="0"/>
                        <a:t>30</a:t>
                      </a:r>
                      <a:endParaRPr lang="en-US" sz="1800" b="1" dirty="0"/>
                    </a:p>
                  </a:txBody>
                  <a:tcPr anchor="ctr"/>
                </a:tc>
              </a:tr>
            </a:tbl>
          </a:graphicData>
        </a:graphic>
      </p:graphicFrame>
    </p:spTree>
    <p:extLst>
      <p:ext uri="{BB962C8B-B14F-4D97-AF65-F5344CB8AC3E}">
        <p14:creationId xmlns:p14="http://schemas.microsoft.com/office/powerpoint/2010/main" val="34700687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69124913"/>
              </p:ext>
            </p:extLst>
          </p:nvPr>
        </p:nvGraphicFramePr>
        <p:xfrm>
          <a:off x="228600" y="288895"/>
          <a:ext cx="8763000" cy="6340505"/>
        </p:xfrm>
        <a:graphic>
          <a:graphicData uri="http://schemas.openxmlformats.org/drawingml/2006/table">
            <a:tbl>
              <a:tblPr firstRow="1" bandRow="1">
                <a:tableStyleId>{5C22544A-7EE6-4342-B048-85BDC9FD1C3A}</a:tableStyleId>
              </a:tblPr>
              <a:tblGrid>
                <a:gridCol w="685800"/>
                <a:gridCol w="5156200"/>
                <a:gridCol w="2921000"/>
              </a:tblGrid>
              <a:tr h="982519">
                <a:tc gridSpan="3">
                  <a:txBody>
                    <a:bodyPr/>
                    <a:lstStyle/>
                    <a:p>
                      <a:pPr algn="ctr"/>
                      <a:r>
                        <a:rPr lang="en-US" sz="2400" dirty="0" smtClean="0"/>
                        <a:t>  </a:t>
                      </a:r>
                      <a:r>
                        <a:rPr lang="en-US" sz="2800" dirty="0" smtClean="0"/>
                        <a:t>2/3  wheeler  status  -  Success  story  with  Lead/Acid </a:t>
                      </a:r>
                      <a:endParaRPr lang="en-US" sz="2800" dirty="0"/>
                    </a:p>
                  </a:txBody>
                  <a:tcPr anchor="ctr"/>
                </a:tc>
                <a:tc hMerge="1">
                  <a:txBody>
                    <a:bodyPr/>
                    <a:lstStyle/>
                    <a:p>
                      <a:endParaRPr lang="en-US"/>
                    </a:p>
                  </a:txBody>
                  <a:tcPr/>
                </a:tc>
                <a:tc hMerge="1">
                  <a:txBody>
                    <a:bodyPr/>
                    <a:lstStyle/>
                    <a:p>
                      <a:endParaRPr lang="en-US"/>
                    </a:p>
                  </a:txBody>
                  <a:tcPr/>
                </a:tc>
              </a:tr>
              <a:tr h="1071597">
                <a:tc>
                  <a:txBody>
                    <a:bodyPr/>
                    <a:lstStyle/>
                    <a:p>
                      <a:pPr algn="ctr"/>
                      <a:r>
                        <a:rPr lang="en-US" b="1" dirty="0" smtClean="0"/>
                        <a:t>1</a:t>
                      </a:r>
                    </a:p>
                  </a:txBody>
                  <a:tcPr anchor="ctr"/>
                </a:tc>
                <a:tc>
                  <a:txBody>
                    <a:bodyPr/>
                    <a:lstStyle/>
                    <a:p>
                      <a:pPr algn="l"/>
                      <a:r>
                        <a:rPr lang="en-US" b="1" dirty="0" smtClean="0"/>
                        <a:t>No. of  2 wheeler  E-Bike  in China  with  VRLA</a:t>
                      </a:r>
                    </a:p>
                  </a:txBody>
                  <a:tcPr anchor="ctr"/>
                </a:tc>
                <a:tc>
                  <a:txBody>
                    <a:bodyPr/>
                    <a:lstStyle/>
                    <a:p>
                      <a:pPr algn="ctr"/>
                      <a:r>
                        <a:rPr lang="en-US" sz="2400" b="1" dirty="0" smtClean="0"/>
                        <a:t>250 Million</a:t>
                      </a:r>
                    </a:p>
                  </a:txBody>
                  <a:tcPr anchor="ctr"/>
                </a:tc>
              </a:tr>
              <a:tr h="1071597">
                <a:tc>
                  <a:txBody>
                    <a:bodyPr/>
                    <a:lstStyle/>
                    <a:p>
                      <a:pPr algn="ctr"/>
                      <a:r>
                        <a:rPr lang="en-US" b="1" dirty="0" smtClean="0"/>
                        <a:t>2</a:t>
                      </a:r>
                    </a:p>
                  </a:txBody>
                  <a:tcPr anchor="ctr"/>
                </a:tc>
                <a:tc>
                  <a:txBody>
                    <a:bodyPr/>
                    <a:lstStyle/>
                    <a:p>
                      <a:pPr algn="l"/>
                      <a:r>
                        <a:rPr lang="en-US" b="1" dirty="0" smtClean="0"/>
                        <a:t>No. of 3 wheeler  E- Rickshaw  in India  with  Flooded   Lead/Acid</a:t>
                      </a:r>
                    </a:p>
                  </a:txBody>
                  <a:tcPr anchor="ctr"/>
                </a:tc>
                <a:tc>
                  <a:txBody>
                    <a:bodyPr/>
                    <a:lstStyle/>
                    <a:p>
                      <a:pPr algn="ctr"/>
                      <a:r>
                        <a:rPr lang="en-US" sz="2400" b="1" dirty="0" smtClean="0"/>
                        <a:t>1.5 Million ( growing at 10% rate per annum)</a:t>
                      </a:r>
                    </a:p>
                  </a:txBody>
                  <a:tcPr anchor="ctr"/>
                </a:tc>
              </a:tr>
              <a:tr h="1071597">
                <a:tc>
                  <a:txBody>
                    <a:bodyPr/>
                    <a:lstStyle/>
                    <a:p>
                      <a:pPr algn="ctr"/>
                      <a:r>
                        <a:rPr lang="en-US" b="1" dirty="0" smtClean="0"/>
                        <a:t>3</a:t>
                      </a:r>
                    </a:p>
                  </a:txBody>
                  <a:tcPr anchor="ctr"/>
                </a:tc>
                <a:tc>
                  <a:txBody>
                    <a:bodyPr/>
                    <a:lstStyle/>
                    <a:p>
                      <a:pPr algn="l"/>
                      <a:r>
                        <a:rPr lang="en-US" b="1" dirty="0" smtClean="0"/>
                        <a:t>No. of 3 Wheeler</a:t>
                      </a:r>
                      <a:r>
                        <a:rPr lang="en-US" b="1" baseline="0" dirty="0" smtClean="0"/>
                        <a:t> E- Rickshaw  in Bangladesh  with  Flooded  Lead/Acid</a:t>
                      </a:r>
                      <a:endParaRPr lang="en-US" b="1" dirty="0" smtClean="0"/>
                    </a:p>
                  </a:txBody>
                  <a:tcPr anchor="ctr"/>
                </a:tc>
                <a:tc>
                  <a:txBody>
                    <a:bodyPr/>
                    <a:lstStyle/>
                    <a:p>
                      <a:pPr algn="ctr"/>
                      <a:r>
                        <a:rPr lang="en-US" sz="2400" b="1" dirty="0" smtClean="0"/>
                        <a:t>0.8 Million</a:t>
                      </a:r>
                    </a:p>
                  </a:txBody>
                  <a:tcPr anchor="ctr"/>
                </a:tc>
              </a:tr>
              <a:tr h="1071597">
                <a:tc>
                  <a:txBody>
                    <a:bodyPr/>
                    <a:lstStyle/>
                    <a:p>
                      <a:pPr algn="ctr"/>
                      <a:endParaRPr lang="en-US" b="1" dirty="0" smtClean="0"/>
                    </a:p>
                  </a:txBody>
                  <a:tcPr anchor="ctr"/>
                </a:tc>
                <a:tc>
                  <a:txBody>
                    <a:bodyPr/>
                    <a:lstStyle/>
                    <a:p>
                      <a:pPr algn="l"/>
                      <a:r>
                        <a:rPr lang="en-US" sz="2400" b="1" dirty="0" smtClean="0"/>
                        <a:t>Total  money spent</a:t>
                      </a:r>
                      <a:r>
                        <a:rPr lang="en-US" sz="2400" b="1" baseline="0" dirty="0" smtClean="0"/>
                        <a:t>  on research</a:t>
                      </a:r>
                      <a:endParaRPr lang="en-US" sz="2400" b="1" dirty="0" smtClean="0"/>
                    </a:p>
                  </a:txBody>
                  <a:tcPr anchor="ctr"/>
                </a:tc>
                <a:tc>
                  <a:txBody>
                    <a:bodyPr/>
                    <a:lstStyle/>
                    <a:p>
                      <a:pPr algn="ctr"/>
                      <a:r>
                        <a:rPr lang="en-US" sz="2400" b="1" dirty="0" smtClean="0"/>
                        <a:t>Nil</a:t>
                      </a:r>
                      <a:r>
                        <a:rPr lang="en-US" sz="2400" b="1" baseline="0" dirty="0" smtClean="0"/>
                        <a:t>  or  Miniscule</a:t>
                      </a:r>
                      <a:endParaRPr lang="en-US" sz="2400" b="1" dirty="0" smtClean="0"/>
                    </a:p>
                  </a:txBody>
                  <a:tcPr anchor="ctr"/>
                </a:tc>
              </a:tr>
              <a:tr h="954475">
                <a:tc gridSpan="3">
                  <a:txBody>
                    <a:bodyPr/>
                    <a:lstStyle/>
                    <a:p>
                      <a:pPr algn="ctr"/>
                      <a:r>
                        <a:rPr lang="en-US" sz="2400" b="1" dirty="0" smtClean="0"/>
                        <a:t>In spite  of  great  success,  it has  no father to claim </a:t>
                      </a:r>
                      <a:r>
                        <a:rPr lang="en-US" sz="2400" b="1" baseline="0" dirty="0" smtClean="0"/>
                        <a:t> for the success</a:t>
                      </a:r>
                      <a:endParaRPr lang="en-US" sz="2400" b="1" dirty="0" smtClean="0"/>
                    </a:p>
                  </a:txBody>
                  <a:tcPr anchor="ctr">
                    <a:solidFill>
                      <a:srgbClr val="FFFF00"/>
                    </a:solidFill>
                  </a:tcPr>
                </a:tc>
                <a:tc hMerge="1">
                  <a:txBody>
                    <a:bodyPr/>
                    <a:lstStyle/>
                    <a:p>
                      <a:pPr algn="l"/>
                      <a:endParaRPr lang="en-US" b="1" dirty="0" smtClean="0"/>
                    </a:p>
                  </a:txBody>
                  <a:tcPr anchor="ctr"/>
                </a:tc>
                <a:tc hMerge="1">
                  <a:txBody>
                    <a:bodyPr/>
                    <a:lstStyle/>
                    <a:p>
                      <a:pPr algn="ctr"/>
                      <a:endParaRPr lang="en-US" b="1" dirty="0" smtClean="0"/>
                    </a:p>
                  </a:txBody>
                  <a:tcPr anchor="ctr"/>
                </a:tc>
              </a:tr>
            </a:tbl>
          </a:graphicData>
        </a:graphic>
      </p:graphicFrame>
    </p:spTree>
    <p:extLst>
      <p:ext uri="{BB962C8B-B14F-4D97-AF65-F5344CB8AC3E}">
        <p14:creationId xmlns:p14="http://schemas.microsoft.com/office/powerpoint/2010/main" val="28728206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06575441"/>
              </p:ext>
            </p:extLst>
          </p:nvPr>
        </p:nvGraphicFramePr>
        <p:xfrm>
          <a:off x="152400" y="91440"/>
          <a:ext cx="8763000" cy="6467933"/>
        </p:xfrm>
        <a:graphic>
          <a:graphicData uri="http://schemas.openxmlformats.org/drawingml/2006/table">
            <a:tbl>
              <a:tblPr firstRow="1" bandRow="1">
                <a:tableStyleId>{5C22544A-7EE6-4342-B048-85BDC9FD1C3A}</a:tableStyleId>
              </a:tblPr>
              <a:tblGrid>
                <a:gridCol w="685800"/>
                <a:gridCol w="3733800"/>
                <a:gridCol w="1447800"/>
                <a:gridCol w="1447800"/>
                <a:gridCol w="1447800"/>
              </a:tblGrid>
              <a:tr h="776622">
                <a:tc gridSpan="5">
                  <a:txBody>
                    <a:bodyPr/>
                    <a:lstStyle/>
                    <a:p>
                      <a:pPr algn="ctr"/>
                      <a:r>
                        <a:rPr lang="en-US" sz="2400" dirty="0" smtClean="0"/>
                        <a:t> Reasons  for  low energy  EV  success  in  China,</a:t>
                      </a:r>
                      <a:r>
                        <a:rPr lang="en-US" sz="2400" baseline="0" dirty="0" smtClean="0"/>
                        <a:t> India  and  Bangladesh -  Social and Economic  impact</a:t>
                      </a:r>
                      <a:endParaRPr lang="en-US" sz="2800"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04039">
                <a:tc>
                  <a:txBody>
                    <a:bodyPr/>
                    <a:lstStyle/>
                    <a:p>
                      <a:pPr algn="ctr"/>
                      <a:endParaRPr lang="en-US" b="1" dirty="0" smtClean="0"/>
                    </a:p>
                  </a:txBody>
                  <a:tcPr anchor="ctr"/>
                </a:tc>
                <a:tc>
                  <a:txBody>
                    <a:bodyPr/>
                    <a:lstStyle/>
                    <a:p>
                      <a:pPr algn="l"/>
                      <a:endParaRPr lang="en-US" b="1" dirty="0" smtClean="0"/>
                    </a:p>
                  </a:txBody>
                  <a:tcPr anchor="ctr"/>
                </a:tc>
                <a:tc>
                  <a:txBody>
                    <a:bodyPr/>
                    <a:lstStyle/>
                    <a:p>
                      <a:pPr marL="0" indent="0" algn="l">
                        <a:buNone/>
                      </a:pPr>
                      <a:r>
                        <a:rPr lang="en-US" b="1" dirty="0" smtClean="0"/>
                        <a:t>China – 2 wheeler</a:t>
                      </a:r>
                    </a:p>
                  </a:txBody>
                  <a:tcPr/>
                </a:tc>
                <a:tc>
                  <a:txBody>
                    <a:bodyPr/>
                    <a:lstStyle/>
                    <a:p>
                      <a:pPr marL="0" indent="0" algn="l">
                        <a:buNone/>
                      </a:pPr>
                      <a:r>
                        <a:rPr lang="en-US" b="1" dirty="0" smtClean="0"/>
                        <a:t>India</a:t>
                      </a:r>
                      <a:r>
                        <a:rPr lang="en-US" b="1" baseline="0" dirty="0" smtClean="0"/>
                        <a:t> – 3 wheeler</a:t>
                      </a:r>
                      <a:endParaRPr lang="en-US" b="1" dirty="0" smtClean="0"/>
                    </a:p>
                  </a:txBody>
                  <a:tcPr/>
                </a:tc>
                <a:tc>
                  <a:txBody>
                    <a:bodyPr/>
                    <a:lstStyle/>
                    <a:p>
                      <a:pPr marL="0" indent="0" algn="l">
                        <a:buNone/>
                      </a:pPr>
                      <a:r>
                        <a:rPr lang="en-US" b="1" dirty="0" smtClean="0"/>
                        <a:t>Bangladesh – 3 wheeler</a:t>
                      </a:r>
                    </a:p>
                  </a:txBody>
                  <a:tcPr/>
                </a:tc>
              </a:tr>
              <a:tr h="604039">
                <a:tc>
                  <a:txBody>
                    <a:bodyPr/>
                    <a:lstStyle/>
                    <a:p>
                      <a:pPr algn="ctr"/>
                      <a:r>
                        <a:rPr lang="en-US" sz="1600" b="1" dirty="0" smtClean="0"/>
                        <a:t>1</a:t>
                      </a:r>
                    </a:p>
                  </a:txBody>
                  <a:tcPr anchor="ctr"/>
                </a:tc>
                <a:tc>
                  <a:txBody>
                    <a:bodyPr/>
                    <a:lstStyle/>
                    <a:p>
                      <a:pPr algn="l"/>
                      <a:r>
                        <a:rPr lang="en-US" sz="1600" b="1" dirty="0" smtClean="0"/>
                        <a:t>Battery  Technology</a:t>
                      </a:r>
                    </a:p>
                  </a:txBody>
                  <a:tcPr anchor="ctr"/>
                </a:tc>
                <a:tc>
                  <a:txBody>
                    <a:bodyPr/>
                    <a:lstStyle/>
                    <a:p>
                      <a:pPr algn="ctr"/>
                      <a:r>
                        <a:rPr lang="en-US" sz="1600" b="1" dirty="0" smtClean="0"/>
                        <a:t>VRLA</a:t>
                      </a:r>
                      <a:endParaRPr lang="en-US" sz="1600" b="1" dirty="0"/>
                    </a:p>
                  </a:txBody>
                  <a:tcPr anchor="ctr">
                    <a:solidFill>
                      <a:srgbClr val="92D050"/>
                    </a:solidFill>
                  </a:tcPr>
                </a:tc>
                <a:tc>
                  <a:txBody>
                    <a:bodyPr/>
                    <a:lstStyle/>
                    <a:p>
                      <a:pPr algn="ctr"/>
                      <a:r>
                        <a:rPr lang="en-US" sz="1600" b="1" dirty="0" smtClean="0"/>
                        <a:t>Lead acid - Flooded</a:t>
                      </a:r>
                      <a:endParaRPr lang="en-US" sz="1600" b="1" dirty="0"/>
                    </a:p>
                  </a:txBody>
                  <a:tcPr anchor="ctr">
                    <a:solidFill>
                      <a:srgbClr val="92D050"/>
                    </a:solidFill>
                  </a:tcPr>
                </a:tc>
                <a:tc>
                  <a:txBody>
                    <a:bodyPr/>
                    <a:lstStyle/>
                    <a:p>
                      <a:pPr algn="ctr"/>
                      <a:r>
                        <a:rPr lang="en-US" sz="1600" b="1" dirty="0" smtClean="0"/>
                        <a:t>Lead</a:t>
                      </a:r>
                      <a:r>
                        <a:rPr lang="en-US" sz="1600" b="1" baseline="0" dirty="0" smtClean="0"/>
                        <a:t>  acid – Flooded</a:t>
                      </a:r>
                      <a:endParaRPr lang="en-US" sz="1600" b="1" dirty="0"/>
                    </a:p>
                  </a:txBody>
                  <a:tcPr anchor="ctr">
                    <a:solidFill>
                      <a:srgbClr val="92D050"/>
                    </a:solidFill>
                  </a:tcPr>
                </a:tc>
              </a:tr>
              <a:tr h="345165">
                <a:tc>
                  <a:txBody>
                    <a:bodyPr/>
                    <a:lstStyle/>
                    <a:p>
                      <a:pPr algn="ctr"/>
                      <a:r>
                        <a:rPr lang="en-US" sz="1600" b="1" dirty="0" smtClean="0"/>
                        <a:t>2</a:t>
                      </a:r>
                    </a:p>
                  </a:txBody>
                  <a:tcPr anchor="ctr"/>
                </a:tc>
                <a:tc>
                  <a:txBody>
                    <a:bodyPr/>
                    <a:lstStyle/>
                    <a:p>
                      <a:pPr algn="l"/>
                      <a:r>
                        <a:rPr lang="en-US" sz="1600" b="1" dirty="0" smtClean="0"/>
                        <a:t>Cheap</a:t>
                      </a:r>
                    </a:p>
                  </a:txBody>
                  <a:tcPr anchor="ctr"/>
                </a:tc>
                <a:tc>
                  <a:txBody>
                    <a:bodyPr/>
                    <a:lstStyle/>
                    <a:p>
                      <a:pPr algn="ctr"/>
                      <a:r>
                        <a:rPr lang="en-US" sz="1600" b="1" dirty="0" smtClean="0"/>
                        <a:t>Y</a:t>
                      </a:r>
                      <a:endParaRPr lang="en-US" sz="1600" b="1" dirty="0"/>
                    </a:p>
                  </a:txBody>
                  <a:tcPr anchor="ctr">
                    <a:solidFill>
                      <a:srgbClr val="92D050"/>
                    </a:solidFill>
                  </a:tcPr>
                </a:tc>
                <a:tc>
                  <a:txBody>
                    <a:bodyPr/>
                    <a:lstStyle/>
                    <a:p>
                      <a:pPr algn="ctr"/>
                      <a:r>
                        <a:rPr lang="en-US" sz="1600" b="1" dirty="0" smtClean="0"/>
                        <a:t>Y</a:t>
                      </a:r>
                      <a:endParaRPr lang="en-US" sz="1600" b="1" dirty="0"/>
                    </a:p>
                  </a:txBody>
                  <a:tcPr anchor="ctr">
                    <a:solidFill>
                      <a:srgbClr val="92D050"/>
                    </a:solidFill>
                  </a:tcPr>
                </a:tc>
                <a:tc>
                  <a:txBody>
                    <a:bodyPr/>
                    <a:lstStyle/>
                    <a:p>
                      <a:pPr algn="ctr"/>
                      <a:r>
                        <a:rPr lang="en-US" sz="1600" b="1" dirty="0" smtClean="0"/>
                        <a:t>Y</a:t>
                      </a:r>
                      <a:endParaRPr lang="en-US" sz="1600" b="1" dirty="0"/>
                    </a:p>
                  </a:txBody>
                  <a:tcPr anchor="ctr">
                    <a:solidFill>
                      <a:srgbClr val="92D050"/>
                    </a:solidFill>
                  </a:tcPr>
                </a:tc>
              </a:tr>
              <a:tr h="604039">
                <a:tc>
                  <a:txBody>
                    <a:bodyPr/>
                    <a:lstStyle/>
                    <a:p>
                      <a:pPr algn="ctr"/>
                      <a:r>
                        <a:rPr lang="en-US" sz="1600" b="1" dirty="0" smtClean="0"/>
                        <a:t>3</a:t>
                      </a:r>
                    </a:p>
                  </a:txBody>
                  <a:tcPr anchor="ctr"/>
                </a:tc>
                <a:tc>
                  <a:txBody>
                    <a:bodyPr/>
                    <a:lstStyle/>
                    <a:p>
                      <a:pPr algn="l"/>
                      <a:r>
                        <a:rPr lang="en-US" sz="1600" b="1" dirty="0" smtClean="0"/>
                        <a:t>Solid  manufacturing  base/  Cottage industry</a:t>
                      </a:r>
                    </a:p>
                  </a:txBody>
                  <a:tcPr anchor="ctr"/>
                </a:tc>
                <a:tc>
                  <a:txBody>
                    <a:bodyPr/>
                    <a:lstStyle/>
                    <a:p>
                      <a:pPr algn="ctr"/>
                      <a:r>
                        <a:rPr lang="en-US" sz="1600" b="1" dirty="0" smtClean="0"/>
                        <a:t>Y</a:t>
                      </a:r>
                      <a:endParaRPr lang="en-US" sz="1600" b="1" dirty="0"/>
                    </a:p>
                  </a:txBody>
                  <a:tcPr anchor="ctr">
                    <a:solidFill>
                      <a:srgbClr val="92D050"/>
                    </a:solidFill>
                  </a:tcPr>
                </a:tc>
                <a:tc>
                  <a:txBody>
                    <a:bodyPr/>
                    <a:lstStyle/>
                    <a:p>
                      <a:pPr algn="ctr"/>
                      <a:r>
                        <a:rPr lang="en-US" sz="1600" b="1" dirty="0" smtClean="0"/>
                        <a:t>Y</a:t>
                      </a:r>
                      <a:endParaRPr lang="en-US" sz="1600" b="1" dirty="0"/>
                    </a:p>
                  </a:txBody>
                  <a:tcPr anchor="ctr">
                    <a:solidFill>
                      <a:srgbClr val="92D050"/>
                    </a:solidFill>
                  </a:tcPr>
                </a:tc>
                <a:tc>
                  <a:txBody>
                    <a:bodyPr/>
                    <a:lstStyle/>
                    <a:p>
                      <a:pPr algn="ctr"/>
                      <a:r>
                        <a:rPr lang="en-US" sz="1600" b="1" dirty="0" smtClean="0"/>
                        <a:t>Y</a:t>
                      </a:r>
                      <a:endParaRPr lang="en-US" sz="1600" b="1" dirty="0"/>
                    </a:p>
                  </a:txBody>
                  <a:tcPr anchor="ctr">
                    <a:solidFill>
                      <a:srgbClr val="92D050"/>
                    </a:solidFill>
                  </a:tcPr>
                </a:tc>
              </a:tr>
              <a:tr h="345165">
                <a:tc>
                  <a:txBody>
                    <a:bodyPr/>
                    <a:lstStyle/>
                    <a:p>
                      <a:pPr algn="ctr"/>
                      <a:r>
                        <a:rPr lang="en-US" sz="1600" b="1" dirty="0" smtClean="0"/>
                        <a:t>4</a:t>
                      </a:r>
                    </a:p>
                  </a:txBody>
                  <a:tcPr anchor="ctr"/>
                </a:tc>
                <a:tc>
                  <a:txBody>
                    <a:bodyPr/>
                    <a:lstStyle/>
                    <a:p>
                      <a:pPr algn="l"/>
                      <a:r>
                        <a:rPr lang="en-US" sz="1600" b="1" dirty="0" smtClean="0"/>
                        <a:t>Technology  robust and  proven</a:t>
                      </a:r>
                    </a:p>
                  </a:txBody>
                  <a:tcPr anchor="ctr"/>
                </a:tc>
                <a:tc>
                  <a:txBody>
                    <a:bodyPr/>
                    <a:lstStyle/>
                    <a:p>
                      <a:pPr algn="ctr"/>
                      <a:r>
                        <a:rPr lang="en-US" sz="1600" b="1" dirty="0" smtClean="0"/>
                        <a:t>Y</a:t>
                      </a:r>
                      <a:endParaRPr lang="en-US" sz="1600" b="1" dirty="0"/>
                    </a:p>
                  </a:txBody>
                  <a:tcPr anchor="ctr">
                    <a:solidFill>
                      <a:srgbClr val="92D050"/>
                    </a:solidFill>
                  </a:tcPr>
                </a:tc>
                <a:tc>
                  <a:txBody>
                    <a:bodyPr/>
                    <a:lstStyle/>
                    <a:p>
                      <a:pPr algn="ctr"/>
                      <a:r>
                        <a:rPr lang="en-US" sz="1600" b="1" dirty="0" smtClean="0"/>
                        <a:t>Y</a:t>
                      </a:r>
                      <a:endParaRPr lang="en-US" sz="1600" b="1" dirty="0"/>
                    </a:p>
                  </a:txBody>
                  <a:tcPr anchor="ctr">
                    <a:solidFill>
                      <a:srgbClr val="92D050"/>
                    </a:solidFill>
                  </a:tcPr>
                </a:tc>
                <a:tc>
                  <a:txBody>
                    <a:bodyPr/>
                    <a:lstStyle/>
                    <a:p>
                      <a:pPr algn="ctr"/>
                      <a:r>
                        <a:rPr lang="en-US" sz="1600" b="1" dirty="0" smtClean="0"/>
                        <a:t>Y</a:t>
                      </a:r>
                      <a:endParaRPr lang="en-US" sz="1600" b="1" dirty="0"/>
                    </a:p>
                  </a:txBody>
                  <a:tcPr anchor="ctr">
                    <a:solidFill>
                      <a:srgbClr val="92D050"/>
                    </a:solidFill>
                  </a:tcPr>
                </a:tc>
              </a:tr>
              <a:tr h="345165">
                <a:tc>
                  <a:txBody>
                    <a:bodyPr/>
                    <a:lstStyle/>
                    <a:p>
                      <a:pPr algn="ctr"/>
                      <a:r>
                        <a:rPr lang="en-US" sz="1600" b="1" dirty="0" smtClean="0"/>
                        <a:t>5</a:t>
                      </a:r>
                    </a:p>
                  </a:txBody>
                  <a:tcPr anchor="ctr"/>
                </a:tc>
                <a:tc>
                  <a:txBody>
                    <a:bodyPr/>
                    <a:lstStyle/>
                    <a:p>
                      <a:pPr algn="l"/>
                      <a:r>
                        <a:rPr lang="en-US" sz="1600" b="1" dirty="0" smtClean="0"/>
                        <a:t>Energy  content</a:t>
                      </a:r>
                    </a:p>
                  </a:txBody>
                  <a:tcPr anchor="ctr"/>
                </a:tc>
                <a:tc>
                  <a:txBody>
                    <a:bodyPr/>
                    <a:lstStyle/>
                    <a:p>
                      <a:pPr algn="ctr"/>
                      <a:r>
                        <a:rPr lang="en-US" sz="1600" b="1" dirty="0" smtClean="0"/>
                        <a:t>1 KWH</a:t>
                      </a:r>
                      <a:endParaRPr lang="en-US" sz="1600" b="1" dirty="0"/>
                    </a:p>
                  </a:txBody>
                  <a:tcPr anchor="ctr">
                    <a:solidFill>
                      <a:srgbClr val="92D050"/>
                    </a:solidFill>
                  </a:tcPr>
                </a:tc>
                <a:tc>
                  <a:txBody>
                    <a:bodyPr/>
                    <a:lstStyle/>
                    <a:p>
                      <a:pPr algn="ctr"/>
                      <a:r>
                        <a:rPr lang="en-US" sz="1600" b="1" dirty="0" smtClean="0"/>
                        <a:t>3.5 KWH</a:t>
                      </a:r>
                      <a:endParaRPr lang="en-US" sz="1600" b="1" dirty="0"/>
                    </a:p>
                  </a:txBody>
                  <a:tcPr anchor="ctr">
                    <a:solidFill>
                      <a:srgbClr val="92D050"/>
                    </a:solidFill>
                  </a:tcPr>
                </a:tc>
                <a:tc>
                  <a:txBody>
                    <a:bodyPr/>
                    <a:lstStyle/>
                    <a:p>
                      <a:pPr algn="ctr"/>
                      <a:r>
                        <a:rPr lang="en-US" sz="1600" b="1" dirty="0" smtClean="0"/>
                        <a:t>6 KWH</a:t>
                      </a:r>
                      <a:endParaRPr lang="en-US" sz="1600" b="1" dirty="0"/>
                    </a:p>
                  </a:txBody>
                  <a:tcPr anchor="ctr">
                    <a:solidFill>
                      <a:srgbClr val="92D050"/>
                    </a:solidFill>
                  </a:tcPr>
                </a:tc>
              </a:tr>
              <a:tr h="345165">
                <a:tc>
                  <a:txBody>
                    <a:bodyPr/>
                    <a:lstStyle/>
                    <a:p>
                      <a:pPr algn="ctr"/>
                      <a:r>
                        <a:rPr lang="en-US" sz="1600" b="1" dirty="0" smtClean="0"/>
                        <a:t>6</a:t>
                      </a:r>
                    </a:p>
                  </a:txBody>
                  <a:tcPr anchor="ctr"/>
                </a:tc>
                <a:tc>
                  <a:txBody>
                    <a:bodyPr/>
                    <a:lstStyle/>
                    <a:p>
                      <a:pPr algn="l"/>
                      <a:r>
                        <a:rPr lang="en-US" sz="1600" b="1" dirty="0" smtClean="0"/>
                        <a:t>Used  for  Intra town travel</a:t>
                      </a:r>
                    </a:p>
                  </a:txBody>
                  <a:tcPr anchor="ctr"/>
                </a:tc>
                <a:tc>
                  <a:txBody>
                    <a:bodyPr/>
                    <a:lstStyle/>
                    <a:p>
                      <a:pPr algn="ctr"/>
                      <a:r>
                        <a:rPr lang="en-US" sz="1600" b="1" dirty="0" smtClean="0"/>
                        <a:t>Y</a:t>
                      </a:r>
                      <a:endParaRPr lang="en-US" sz="1600" b="1" dirty="0"/>
                    </a:p>
                  </a:txBody>
                  <a:tcPr anchor="ctr">
                    <a:solidFill>
                      <a:srgbClr val="92D050"/>
                    </a:solidFill>
                  </a:tcPr>
                </a:tc>
                <a:tc>
                  <a:txBody>
                    <a:bodyPr/>
                    <a:lstStyle/>
                    <a:p>
                      <a:pPr algn="ctr"/>
                      <a:endParaRPr lang="en-US" sz="1600" b="1" dirty="0"/>
                    </a:p>
                  </a:txBody>
                  <a:tcPr anchor="ctr"/>
                </a:tc>
                <a:tc>
                  <a:txBody>
                    <a:bodyPr/>
                    <a:lstStyle/>
                    <a:p>
                      <a:pPr algn="ctr"/>
                      <a:endParaRPr lang="en-US" sz="1600" b="1" dirty="0"/>
                    </a:p>
                  </a:txBody>
                  <a:tcPr anchor="ctr"/>
                </a:tc>
              </a:tr>
              <a:tr h="345165">
                <a:tc>
                  <a:txBody>
                    <a:bodyPr/>
                    <a:lstStyle/>
                    <a:p>
                      <a:pPr algn="ctr"/>
                      <a:r>
                        <a:rPr lang="en-US" sz="1600" b="1" dirty="0" smtClean="0"/>
                        <a:t>7</a:t>
                      </a:r>
                    </a:p>
                  </a:txBody>
                  <a:tcPr anchor="ctr"/>
                </a:tc>
                <a:tc>
                  <a:txBody>
                    <a:bodyPr/>
                    <a:lstStyle/>
                    <a:p>
                      <a:pPr algn="l"/>
                      <a:r>
                        <a:rPr lang="en-US" sz="1600" b="1" dirty="0" smtClean="0"/>
                        <a:t>Used for  last mile connectivity</a:t>
                      </a:r>
                    </a:p>
                  </a:txBody>
                  <a:tcPr anchor="ctr"/>
                </a:tc>
                <a:tc>
                  <a:txBody>
                    <a:bodyPr/>
                    <a:lstStyle/>
                    <a:p>
                      <a:pPr algn="ctr"/>
                      <a:endParaRPr lang="en-US" sz="1600" b="1" dirty="0"/>
                    </a:p>
                  </a:txBody>
                  <a:tcPr anchor="ctr"/>
                </a:tc>
                <a:tc>
                  <a:txBody>
                    <a:bodyPr/>
                    <a:lstStyle/>
                    <a:p>
                      <a:pPr algn="ctr"/>
                      <a:r>
                        <a:rPr lang="en-US" sz="1600" b="1" dirty="0" smtClean="0"/>
                        <a:t>Y</a:t>
                      </a:r>
                      <a:endParaRPr lang="en-US" sz="1600" b="1" dirty="0"/>
                    </a:p>
                  </a:txBody>
                  <a:tcPr anchor="ctr">
                    <a:solidFill>
                      <a:srgbClr val="92D050"/>
                    </a:solidFill>
                  </a:tcPr>
                </a:tc>
                <a:tc>
                  <a:txBody>
                    <a:bodyPr/>
                    <a:lstStyle/>
                    <a:p>
                      <a:pPr algn="ctr"/>
                      <a:r>
                        <a:rPr lang="en-US" sz="1600" b="1" dirty="0" smtClean="0"/>
                        <a:t>Y</a:t>
                      </a:r>
                      <a:endParaRPr lang="en-US" sz="1600" b="1" dirty="0"/>
                    </a:p>
                  </a:txBody>
                  <a:tcPr anchor="ctr">
                    <a:solidFill>
                      <a:srgbClr val="92D050"/>
                    </a:solidFill>
                  </a:tcPr>
                </a:tc>
              </a:tr>
              <a:tr h="345165">
                <a:tc>
                  <a:txBody>
                    <a:bodyPr/>
                    <a:lstStyle/>
                    <a:p>
                      <a:pPr algn="ctr"/>
                      <a:r>
                        <a:rPr lang="en-US" sz="1600" b="1" dirty="0" smtClean="0"/>
                        <a:t>8</a:t>
                      </a:r>
                    </a:p>
                  </a:txBody>
                  <a:tcPr anchor="ctr"/>
                </a:tc>
                <a:tc>
                  <a:txBody>
                    <a:bodyPr/>
                    <a:lstStyle/>
                    <a:p>
                      <a:pPr algn="l"/>
                      <a:r>
                        <a:rPr lang="en-US" sz="1600" b="1" dirty="0" smtClean="0"/>
                        <a:t>Frequent  start/stop</a:t>
                      </a:r>
                    </a:p>
                  </a:txBody>
                  <a:tcPr anchor="ctr"/>
                </a:tc>
                <a:tc>
                  <a:txBody>
                    <a:bodyPr/>
                    <a:lstStyle/>
                    <a:p>
                      <a:pPr algn="ctr"/>
                      <a:endParaRPr lang="en-US" sz="1600" b="1" dirty="0"/>
                    </a:p>
                  </a:txBody>
                  <a:tcPr anchor="ctr"/>
                </a:tc>
                <a:tc>
                  <a:txBody>
                    <a:bodyPr/>
                    <a:lstStyle/>
                    <a:p>
                      <a:pPr algn="ctr"/>
                      <a:r>
                        <a:rPr lang="en-US" sz="1600" b="1" dirty="0" smtClean="0"/>
                        <a:t>Y</a:t>
                      </a:r>
                      <a:endParaRPr lang="en-US" sz="1600" b="1" dirty="0"/>
                    </a:p>
                  </a:txBody>
                  <a:tcPr anchor="ctr">
                    <a:solidFill>
                      <a:srgbClr val="92D050"/>
                    </a:solidFill>
                  </a:tcPr>
                </a:tc>
                <a:tc>
                  <a:txBody>
                    <a:bodyPr/>
                    <a:lstStyle/>
                    <a:p>
                      <a:pPr algn="ctr"/>
                      <a:r>
                        <a:rPr lang="en-US" sz="1600" b="1" dirty="0" smtClean="0"/>
                        <a:t>Y</a:t>
                      </a:r>
                      <a:endParaRPr lang="en-US" sz="1600" b="1" dirty="0"/>
                    </a:p>
                  </a:txBody>
                  <a:tcPr anchor="ctr">
                    <a:solidFill>
                      <a:srgbClr val="92D050"/>
                    </a:solidFill>
                  </a:tcPr>
                </a:tc>
              </a:tr>
              <a:tr h="345165">
                <a:tc>
                  <a:txBody>
                    <a:bodyPr/>
                    <a:lstStyle/>
                    <a:p>
                      <a:pPr algn="ctr"/>
                      <a:r>
                        <a:rPr lang="en-US" sz="1600" b="1" dirty="0" smtClean="0"/>
                        <a:t>8</a:t>
                      </a:r>
                    </a:p>
                  </a:txBody>
                  <a:tcPr anchor="ctr"/>
                </a:tc>
                <a:tc>
                  <a:txBody>
                    <a:bodyPr/>
                    <a:lstStyle/>
                    <a:p>
                      <a:pPr algn="l"/>
                      <a:r>
                        <a:rPr lang="en-US" sz="1600" b="1" dirty="0" smtClean="0"/>
                        <a:t>Used for  regular commutation</a:t>
                      </a:r>
                    </a:p>
                  </a:txBody>
                  <a:tcPr anchor="ctr"/>
                </a:tc>
                <a:tc>
                  <a:txBody>
                    <a:bodyPr/>
                    <a:lstStyle/>
                    <a:p>
                      <a:pPr algn="ctr"/>
                      <a:endParaRPr lang="en-US" sz="1600" b="1" dirty="0"/>
                    </a:p>
                  </a:txBody>
                  <a:tcPr anchor="ctr"/>
                </a:tc>
                <a:tc>
                  <a:txBody>
                    <a:bodyPr/>
                    <a:lstStyle/>
                    <a:p>
                      <a:pPr algn="ctr"/>
                      <a:endParaRPr lang="en-US" sz="1600" b="1" dirty="0"/>
                    </a:p>
                  </a:txBody>
                  <a:tcPr anchor="ctr"/>
                </a:tc>
                <a:tc>
                  <a:txBody>
                    <a:bodyPr/>
                    <a:lstStyle/>
                    <a:p>
                      <a:pPr algn="ctr"/>
                      <a:r>
                        <a:rPr lang="en-US" sz="1600" b="1" dirty="0" smtClean="0"/>
                        <a:t>Y</a:t>
                      </a:r>
                      <a:endParaRPr lang="en-US" sz="1600" b="1" dirty="0"/>
                    </a:p>
                  </a:txBody>
                  <a:tcPr anchor="ctr">
                    <a:solidFill>
                      <a:srgbClr val="92D050"/>
                    </a:solidFill>
                  </a:tcPr>
                </a:tc>
              </a:tr>
              <a:tr h="345165">
                <a:tc>
                  <a:txBody>
                    <a:bodyPr/>
                    <a:lstStyle/>
                    <a:p>
                      <a:pPr algn="ctr"/>
                      <a:r>
                        <a:rPr lang="en-US" sz="1600" b="1" dirty="0" smtClean="0"/>
                        <a:t>9</a:t>
                      </a:r>
                    </a:p>
                  </a:txBody>
                  <a:tcPr anchor="ctr"/>
                </a:tc>
                <a:tc>
                  <a:txBody>
                    <a:bodyPr/>
                    <a:lstStyle/>
                    <a:p>
                      <a:pPr algn="l"/>
                      <a:r>
                        <a:rPr lang="en-US" sz="1600" b="1" dirty="0" smtClean="0"/>
                        <a:t>Upgrading  </a:t>
                      </a:r>
                      <a:r>
                        <a:rPr lang="en-US" sz="1600" b="1" dirty="0" err="1" smtClean="0"/>
                        <a:t>labour</a:t>
                      </a:r>
                      <a:r>
                        <a:rPr lang="en-US" sz="1600" b="1" dirty="0" smtClean="0"/>
                        <a:t>  dignity</a:t>
                      </a:r>
                    </a:p>
                  </a:txBody>
                  <a:tcPr anchor="ctr"/>
                </a:tc>
                <a:tc>
                  <a:txBody>
                    <a:bodyPr/>
                    <a:lstStyle/>
                    <a:p>
                      <a:pPr algn="ctr"/>
                      <a:endParaRPr lang="en-US" sz="1600" b="1" dirty="0"/>
                    </a:p>
                  </a:txBody>
                  <a:tcPr anchor="ctr"/>
                </a:tc>
                <a:tc>
                  <a:txBody>
                    <a:bodyPr/>
                    <a:lstStyle/>
                    <a:p>
                      <a:pPr algn="ctr"/>
                      <a:r>
                        <a:rPr lang="en-US" sz="1600" b="1" dirty="0" smtClean="0"/>
                        <a:t>Y</a:t>
                      </a:r>
                      <a:endParaRPr lang="en-US" sz="1600" b="1" dirty="0"/>
                    </a:p>
                  </a:txBody>
                  <a:tcPr anchor="ctr">
                    <a:solidFill>
                      <a:srgbClr val="92D050"/>
                    </a:solidFill>
                  </a:tcPr>
                </a:tc>
                <a:tc>
                  <a:txBody>
                    <a:bodyPr/>
                    <a:lstStyle/>
                    <a:p>
                      <a:pPr algn="ctr"/>
                      <a:r>
                        <a:rPr lang="en-US" sz="1600" b="1" dirty="0" smtClean="0"/>
                        <a:t>Y</a:t>
                      </a:r>
                      <a:endParaRPr lang="en-US" sz="1600" b="1" dirty="0"/>
                    </a:p>
                  </a:txBody>
                  <a:tcPr anchor="ctr">
                    <a:solidFill>
                      <a:srgbClr val="92D050"/>
                    </a:solidFill>
                  </a:tcPr>
                </a:tc>
              </a:tr>
              <a:tr h="345165">
                <a:tc>
                  <a:txBody>
                    <a:bodyPr/>
                    <a:lstStyle/>
                    <a:p>
                      <a:pPr algn="ctr"/>
                      <a:r>
                        <a:rPr lang="en-US" sz="1600" b="1" dirty="0" smtClean="0"/>
                        <a:t>10</a:t>
                      </a:r>
                    </a:p>
                  </a:txBody>
                  <a:tcPr anchor="ctr"/>
                </a:tc>
                <a:tc>
                  <a:txBody>
                    <a:bodyPr/>
                    <a:lstStyle/>
                    <a:p>
                      <a:pPr algn="l"/>
                      <a:r>
                        <a:rPr lang="en-US" sz="1600" b="1" dirty="0" smtClean="0"/>
                        <a:t>Safe</a:t>
                      </a:r>
                    </a:p>
                  </a:txBody>
                  <a:tcPr anchor="ctr"/>
                </a:tc>
                <a:tc>
                  <a:txBody>
                    <a:bodyPr/>
                    <a:lstStyle/>
                    <a:p>
                      <a:pPr algn="ctr"/>
                      <a:r>
                        <a:rPr lang="en-US" sz="1600" b="1" dirty="0" smtClean="0"/>
                        <a:t>Y</a:t>
                      </a:r>
                      <a:endParaRPr lang="en-US" sz="1600" b="1" dirty="0"/>
                    </a:p>
                  </a:txBody>
                  <a:tcPr anchor="ctr">
                    <a:solidFill>
                      <a:srgbClr val="92D050"/>
                    </a:solidFill>
                  </a:tcPr>
                </a:tc>
                <a:tc>
                  <a:txBody>
                    <a:bodyPr/>
                    <a:lstStyle/>
                    <a:p>
                      <a:pPr algn="ctr"/>
                      <a:r>
                        <a:rPr lang="en-US" sz="1600" b="1" dirty="0" smtClean="0"/>
                        <a:t>Y</a:t>
                      </a:r>
                      <a:endParaRPr lang="en-US" sz="1600" b="1" dirty="0"/>
                    </a:p>
                  </a:txBody>
                  <a:tcPr anchor="ctr">
                    <a:solidFill>
                      <a:srgbClr val="92D050"/>
                    </a:solidFill>
                  </a:tcPr>
                </a:tc>
                <a:tc>
                  <a:txBody>
                    <a:bodyPr/>
                    <a:lstStyle/>
                    <a:p>
                      <a:pPr algn="ctr"/>
                      <a:r>
                        <a:rPr lang="en-US" sz="1600" b="1" dirty="0" smtClean="0"/>
                        <a:t>Y</a:t>
                      </a:r>
                      <a:endParaRPr lang="en-US" sz="1600" b="1" dirty="0"/>
                    </a:p>
                  </a:txBody>
                  <a:tcPr anchor="ctr">
                    <a:solidFill>
                      <a:srgbClr val="92D050"/>
                    </a:solidFill>
                  </a:tcPr>
                </a:tc>
              </a:tr>
              <a:tr h="345165">
                <a:tc>
                  <a:txBody>
                    <a:bodyPr/>
                    <a:lstStyle/>
                    <a:p>
                      <a:pPr algn="ctr"/>
                      <a:r>
                        <a:rPr lang="en-US" sz="1600" b="1" dirty="0" smtClean="0"/>
                        <a:t>11</a:t>
                      </a:r>
                    </a:p>
                  </a:txBody>
                  <a:tcPr anchor="ctr"/>
                </a:tc>
                <a:tc>
                  <a:txBody>
                    <a:bodyPr/>
                    <a:lstStyle/>
                    <a:p>
                      <a:pPr algn="l"/>
                      <a:r>
                        <a:rPr lang="en-US" sz="1600" b="1" dirty="0" smtClean="0"/>
                        <a:t>Recyclable</a:t>
                      </a:r>
                    </a:p>
                  </a:txBody>
                  <a:tcPr anchor="ctr"/>
                </a:tc>
                <a:tc>
                  <a:txBody>
                    <a:bodyPr/>
                    <a:lstStyle/>
                    <a:p>
                      <a:pPr algn="ctr"/>
                      <a:r>
                        <a:rPr lang="en-US" sz="1600" b="1" dirty="0" smtClean="0"/>
                        <a:t>Y</a:t>
                      </a:r>
                      <a:endParaRPr lang="en-US" sz="1600" b="1" dirty="0"/>
                    </a:p>
                  </a:txBody>
                  <a:tcPr anchor="ctr">
                    <a:solidFill>
                      <a:srgbClr val="92D050"/>
                    </a:solidFill>
                  </a:tcPr>
                </a:tc>
                <a:tc>
                  <a:txBody>
                    <a:bodyPr/>
                    <a:lstStyle/>
                    <a:p>
                      <a:pPr algn="ctr"/>
                      <a:r>
                        <a:rPr lang="en-US" sz="1600" b="1" dirty="0" smtClean="0"/>
                        <a:t>Y</a:t>
                      </a:r>
                      <a:endParaRPr lang="en-US" sz="1600" b="1" dirty="0"/>
                    </a:p>
                  </a:txBody>
                  <a:tcPr anchor="ctr">
                    <a:solidFill>
                      <a:srgbClr val="92D050"/>
                    </a:solidFill>
                  </a:tcPr>
                </a:tc>
                <a:tc>
                  <a:txBody>
                    <a:bodyPr/>
                    <a:lstStyle/>
                    <a:p>
                      <a:pPr algn="ctr"/>
                      <a:r>
                        <a:rPr lang="en-US" sz="1600" b="1" dirty="0" smtClean="0"/>
                        <a:t>Y</a:t>
                      </a:r>
                      <a:endParaRPr lang="en-US" sz="1600" b="1" dirty="0"/>
                    </a:p>
                  </a:txBody>
                  <a:tcPr anchor="ctr">
                    <a:solidFill>
                      <a:srgbClr val="92D050"/>
                    </a:solidFill>
                  </a:tcPr>
                </a:tc>
              </a:tr>
              <a:tr h="345165">
                <a:tc>
                  <a:txBody>
                    <a:bodyPr/>
                    <a:lstStyle/>
                    <a:p>
                      <a:pPr algn="ctr"/>
                      <a:r>
                        <a:rPr lang="en-US" sz="1600" b="1" dirty="0" smtClean="0"/>
                        <a:t>12</a:t>
                      </a:r>
                    </a:p>
                  </a:txBody>
                  <a:tcPr anchor="ctr"/>
                </a:tc>
                <a:tc>
                  <a:txBody>
                    <a:bodyPr/>
                    <a:lstStyle/>
                    <a:p>
                      <a:pPr algn="l"/>
                      <a:r>
                        <a:rPr lang="en-US" sz="1600" b="1" dirty="0" smtClean="0"/>
                        <a:t>Impact  on  pollution</a:t>
                      </a:r>
                    </a:p>
                  </a:txBody>
                  <a:tcPr anchor="ctr"/>
                </a:tc>
                <a:tc>
                  <a:txBody>
                    <a:bodyPr/>
                    <a:lstStyle/>
                    <a:p>
                      <a:pPr algn="ctr"/>
                      <a:r>
                        <a:rPr lang="en-US" sz="1600" b="1" dirty="0" smtClean="0"/>
                        <a:t>Reduced</a:t>
                      </a:r>
                      <a:endParaRPr lang="en-US" sz="1600" b="1" dirty="0"/>
                    </a:p>
                  </a:txBody>
                  <a:tcPr anchor="ctr">
                    <a:solidFill>
                      <a:srgbClr val="92D050"/>
                    </a:solidFill>
                  </a:tcPr>
                </a:tc>
                <a:tc>
                  <a:txBody>
                    <a:bodyPr/>
                    <a:lstStyle/>
                    <a:p>
                      <a:pPr algn="ctr"/>
                      <a:r>
                        <a:rPr lang="en-US" sz="1600" b="1" dirty="0" smtClean="0"/>
                        <a:t>Reduced</a:t>
                      </a:r>
                      <a:endParaRPr lang="en-US" sz="1600" b="1" dirty="0"/>
                    </a:p>
                  </a:txBody>
                  <a:tcPr anchor="ctr">
                    <a:solidFill>
                      <a:srgbClr val="92D050"/>
                    </a:solidFill>
                  </a:tcPr>
                </a:tc>
                <a:tc>
                  <a:txBody>
                    <a:bodyPr/>
                    <a:lstStyle/>
                    <a:p>
                      <a:pPr algn="ctr"/>
                      <a:r>
                        <a:rPr lang="en-US" sz="1600" b="1" dirty="0" smtClean="0"/>
                        <a:t>Reduced</a:t>
                      </a:r>
                      <a:endParaRPr lang="en-US" sz="1600" b="1" dirty="0"/>
                    </a:p>
                  </a:txBody>
                  <a:tcPr anchor="ctr">
                    <a:solidFill>
                      <a:srgbClr val="92D050"/>
                    </a:solidFill>
                  </a:tcPr>
                </a:tc>
              </a:tr>
            </a:tbl>
          </a:graphicData>
        </a:graphic>
      </p:graphicFrame>
    </p:spTree>
    <p:extLst>
      <p:ext uri="{BB962C8B-B14F-4D97-AF65-F5344CB8AC3E}">
        <p14:creationId xmlns:p14="http://schemas.microsoft.com/office/powerpoint/2010/main" val="23860076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92407577"/>
              </p:ext>
            </p:extLst>
          </p:nvPr>
        </p:nvGraphicFramePr>
        <p:xfrm>
          <a:off x="228600" y="152400"/>
          <a:ext cx="8610599" cy="6553200"/>
        </p:xfrm>
        <a:graphic>
          <a:graphicData uri="http://schemas.openxmlformats.org/drawingml/2006/table">
            <a:tbl>
              <a:tblPr firstRow="1" bandRow="1">
                <a:tableStyleId>{5C22544A-7EE6-4342-B048-85BDC9FD1C3A}</a:tableStyleId>
              </a:tblPr>
              <a:tblGrid>
                <a:gridCol w="457200"/>
                <a:gridCol w="1676400"/>
                <a:gridCol w="685800"/>
                <a:gridCol w="1524000"/>
                <a:gridCol w="1447800"/>
                <a:gridCol w="1371600"/>
                <a:gridCol w="1447799"/>
              </a:tblGrid>
              <a:tr h="393182">
                <a:tc gridSpan="7">
                  <a:txBody>
                    <a:bodyPr/>
                    <a:lstStyle/>
                    <a:p>
                      <a:pPr algn="ctr"/>
                      <a:r>
                        <a:rPr lang="en-US" sz="2400" dirty="0" smtClean="0"/>
                        <a:t>4 Wheeler  status -  </a:t>
                      </a:r>
                      <a:r>
                        <a:rPr lang="en-US" sz="2400" baseline="0" dirty="0" smtClean="0"/>
                        <a:t> Yet to become commodity</a:t>
                      </a:r>
                      <a:r>
                        <a:rPr lang="en-US" sz="2400" dirty="0" smtClean="0"/>
                        <a:t>  </a:t>
                      </a:r>
                      <a:endParaRPr lang="en-US" sz="2400"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2400" dirty="0"/>
                    </a:p>
                  </a:txBody>
                  <a:tcPr anchor="ctr"/>
                </a:tc>
                <a:tc hMerge="1">
                  <a:txBody>
                    <a:bodyPr/>
                    <a:lstStyle/>
                    <a:p>
                      <a:pPr algn="ctr"/>
                      <a:endParaRPr lang="en-US" sz="2400" dirty="0"/>
                    </a:p>
                  </a:txBody>
                  <a:tcPr anchor="ctr"/>
                </a:tc>
              </a:tr>
              <a:tr h="550455">
                <a:tc>
                  <a:txBody>
                    <a:bodyPr/>
                    <a:lstStyle/>
                    <a:p>
                      <a:pPr algn="ctr"/>
                      <a:endParaRPr lang="en-US" sz="1800" b="1" dirty="0" smtClean="0"/>
                    </a:p>
                  </a:txBody>
                  <a:tcPr anchor="ctr"/>
                </a:tc>
                <a:tc>
                  <a:txBody>
                    <a:bodyPr/>
                    <a:lstStyle/>
                    <a:p>
                      <a:pPr algn="ctr"/>
                      <a:endParaRPr lang="en-US" sz="1800" b="1" dirty="0" smtClean="0"/>
                    </a:p>
                  </a:txBody>
                  <a:tcPr anchor="ctr"/>
                </a:tc>
                <a:tc>
                  <a:txBody>
                    <a:bodyPr/>
                    <a:lstStyle/>
                    <a:p>
                      <a:pPr algn="ctr"/>
                      <a:endParaRPr lang="en-US" sz="1800" b="1" dirty="0" smtClean="0"/>
                    </a:p>
                  </a:txBody>
                  <a:tcPr anchor="ctr"/>
                </a:tc>
                <a:tc>
                  <a:txBody>
                    <a:bodyPr/>
                    <a:lstStyle/>
                    <a:p>
                      <a:pPr algn="ctr"/>
                      <a:r>
                        <a:rPr lang="en-US" sz="1800" b="1" dirty="0" smtClean="0"/>
                        <a:t>Tesla - S</a:t>
                      </a:r>
                    </a:p>
                  </a:txBody>
                  <a:tcPr anchor="ctr"/>
                </a:tc>
                <a:tc>
                  <a:txBody>
                    <a:bodyPr/>
                    <a:lstStyle/>
                    <a:p>
                      <a:pPr algn="ctr"/>
                      <a:r>
                        <a:rPr lang="en-US" sz="1800" b="1" dirty="0" smtClean="0"/>
                        <a:t>BMW – i3</a:t>
                      </a:r>
                    </a:p>
                  </a:txBody>
                  <a:tcPr anchor="ctr"/>
                </a:tc>
                <a:tc>
                  <a:txBody>
                    <a:bodyPr/>
                    <a:lstStyle/>
                    <a:p>
                      <a:pPr algn="ctr"/>
                      <a:r>
                        <a:rPr lang="en-US" sz="1800" b="1" dirty="0" smtClean="0"/>
                        <a:t>Nissan - Leaf</a:t>
                      </a:r>
                    </a:p>
                  </a:txBody>
                  <a:tcPr anchor="ctr"/>
                </a:tc>
                <a:tc>
                  <a:txBody>
                    <a:bodyPr/>
                    <a:lstStyle/>
                    <a:p>
                      <a:pPr algn="ctr"/>
                      <a:r>
                        <a:rPr lang="en-US" sz="1800" b="1" dirty="0" smtClean="0"/>
                        <a:t>Mercedes</a:t>
                      </a:r>
                    </a:p>
                  </a:txBody>
                  <a:tcPr anchor="ctr"/>
                </a:tc>
              </a:tr>
              <a:tr h="498030">
                <a:tc>
                  <a:txBody>
                    <a:bodyPr/>
                    <a:lstStyle/>
                    <a:p>
                      <a:pPr algn="ctr"/>
                      <a:r>
                        <a:rPr lang="en-US" sz="1800" b="1" dirty="0" smtClean="0"/>
                        <a:t>1</a:t>
                      </a:r>
                    </a:p>
                  </a:txBody>
                  <a:tcPr anchor="ctr"/>
                </a:tc>
                <a:tc>
                  <a:txBody>
                    <a:bodyPr/>
                    <a:lstStyle/>
                    <a:p>
                      <a:pPr algn="l"/>
                      <a:r>
                        <a:rPr lang="en-US" sz="1600" b="1" dirty="0" smtClean="0"/>
                        <a:t>Energy  Of</a:t>
                      </a:r>
                      <a:r>
                        <a:rPr lang="en-US" sz="1600" b="1" baseline="0" dirty="0" smtClean="0"/>
                        <a:t> Battery pack</a:t>
                      </a:r>
                      <a:endParaRPr lang="en-US" sz="1600" b="1" dirty="0" smtClean="0"/>
                    </a:p>
                  </a:txBody>
                  <a:tcPr anchor="ctr"/>
                </a:tc>
                <a:tc>
                  <a:txBody>
                    <a:bodyPr/>
                    <a:lstStyle/>
                    <a:p>
                      <a:pPr algn="ctr"/>
                      <a:r>
                        <a:rPr lang="en-US" sz="1400" b="1" dirty="0" smtClean="0"/>
                        <a:t>KWh</a:t>
                      </a:r>
                    </a:p>
                  </a:txBody>
                  <a:tcPr anchor="ctr"/>
                </a:tc>
                <a:tc>
                  <a:txBody>
                    <a:bodyPr/>
                    <a:lstStyle/>
                    <a:p>
                      <a:pPr algn="ctr"/>
                      <a:r>
                        <a:rPr lang="en-US" sz="1800" b="1" dirty="0" smtClean="0"/>
                        <a:t>70</a:t>
                      </a:r>
                    </a:p>
                  </a:txBody>
                  <a:tcPr anchor="ctr"/>
                </a:tc>
                <a:tc>
                  <a:txBody>
                    <a:bodyPr/>
                    <a:lstStyle/>
                    <a:p>
                      <a:pPr algn="ctr"/>
                      <a:r>
                        <a:rPr lang="en-US" sz="1800" b="1" dirty="0" smtClean="0"/>
                        <a:t>38</a:t>
                      </a:r>
                    </a:p>
                  </a:txBody>
                  <a:tcPr anchor="ctr"/>
                </a:tc>
                <a:tc>
                  <a:txBody>
                    <a:bodyPr/>
                    <a:lstStyle/>
                    <a:p>
                      <a:pPr algn="ctr"/>
                      <a:r>
                        <a:rPr lang="en-US" sz="1800" b="1" dirty="0" smtClean="0"/>
                        <a:t>30</a:t>
                      </a:r>
                    </a:p>
                  </a:txBody>
                  <a:tcPr anchor="ctr"/>
                </a:tc>
                <a:tc>
                  <a:txBody>
                    <a:bodyPr/>
                    <a:lstStyle/>
                    <a:p>
                      <a:pPr algn="ctr"/>
                      <a:r>
                        <a:rPr lang="en-US" sz="1800" b="1" dirty="0" smtClean="0"/>
                        <a:t>28</a:t>
                      </a:r>
                    </a:p>
                  </a:txBody>
                  <a:tcPr anchor="ctr"/>
                </a:tc>
              </a:tr>
              <a:tr h="498030">
                <a:tc>
                  <a:txBody>
                    <a:bodyPr/>
                    <a:lstStyle/>
                    <a:p>
                      <a:pPr algn="ctr"/>
                      <a:r>
                        <a:rPr lang="en-US" sz="1800" b="1" dirty="0" smtClean="0"/>
                        <a:t>2</a:t>
                      </a:r>
                    </a:p>
                  </a:txBody>
                  <a:tcPr anchor="ctr"/>
                </a:tc>
                <a:tc>
                  <a:txBody>
                    <a:bodyPr/>
                    <a:lstStyle/>
                    <a:p>
                      <a:pPr algn="l"/>
                      <a:r>
                        <a:rPr lang="en-US" sz="1600" b="1" dirty="0" smtClean="0"/>
                        <a:t>Battery Specification</a:t>
                      </a:r>
                    </a:p>
                  </a:txBody>
                  <a:tcPr anchor="ctr"/>
                </a:tc>
                <a:tc>
                  <a:txBody>
                    <a:bodyPr/>
                    <a:lstStyle/>
                    <a:p>
                      <a:pPr algn="ctr"/>
                      <a:r>
                        <a:rPr lang="en-US" sz="1400" b="1" dirty="0" smtClean="0"/>
                        <a:t>V/Ah</a:t>
                      </a:r>
                    </a:p>
                  </a:txBody>
                  <a:tcPr anchor="ctr"/>
                </a:tc>
                <a:tc>
                  <a:txBody>
                    <a:bodyPr/>
                    <a:lstStyle/>
                    <a:p>
                      <a:pPr algn="ctr"/>
                      <a:r>
                        <a:rPr lang="en-US" sz="1800" b="1" dirty="0" smtClean="0"/>
                        <a:t>345/236</a:t>
                      </a:r>
                    </a:p>
                  </a:txBody>
                  <a:tcPr anchor="ctr"/>
                </a:tc>
                <a:tc>
                  <a:txBody>
                    <a:bodyPr/>
                    <a:lstStyle/>
                    <a:p>
                      <a:pPr algn="ctr"/>
                      <a:r>
                        <a:rPr lang="en-US" sz="1800" b="1" dirty="0" smtClean="0"/>
                        <a:t>355/120</a:t>
                      </a:r>
                    </a:p>
                  </a:txBody>
                  <a:tcPr anchor="ctr"/>
                </a:tc>
                <a:tc>
                  <a:txBody>
                    <a:bodyPr/>
                    <a:lstStyle/>
                    <a:p>
                      <a:pPr algn="ctr"/>
                      <a:r>
                        <a:rPr lang="en-US" sz="1800" b="1" dirty="0" smtClean="0"/>
                        <a:t>350/112</a:t>
                      </a:r>
                    </a:p>
                  </a:txBody>
                  <a:tcPr anchor="ctr"/>
                </a:tc>
                <a:tc>
                  <a:txBody>
                    <a:bodyPr/>
                    <a:lstStyle/>
                    <a:p>
                      <a:pPr algn="ctr"/>
                      <a:r>
                        <a:rPr lang="en-US" sz="1800" b="1" dirty="0" smtClean="0"/>
                        <a:t>302/110</a:t>
                      </a:r>
                    </a:p>
                  </a:txBody>
                  <a:tcPr anchor="ctr"/>
                </a:tc>
              </a:tr>
              <a:tr h="550455">
                <a:tc>
                  <a:txBody>
                    <a:bodyPr/>
                    <a:lstStyle/>
                    <a:p>
                      <a:pPr algn="ctr"/>
                      <a:r>
                        <a:rPr lang="en-US" sz="1800" b="1" dirty="0" smtClean="0"/>
                        <a:t>3</a:t>
                      </a:r>
                    </a:p>
                  </a:txBody>
                  <a:tcPr anchor="ctr"/>
                </a:tc>
                <a:tc>
                  <a:txBody>
                    <a:bodyPr/>
                    <a:lstStyle/>
                    <a:p>
                      <a:pPr algn="l"/>
                      <a:r>
                        <a:rPr lang="en-US" sz="1600" b="1" dirty="0" smtClean="0"/>
                        <a:t>Battery  Chemistry</a:t>
                      </a:r>
                    </a:p>
                  </a:txBody>
                  <a:tcPr anchor="ctr"/>
                </a:tc>
                <a:tc>
                  <a:txBody>
                    <a:bodyPr/>
                    <a:lstStyle/>
                    <a:p>
                      <a:pPr algn="ctr"/>
                      <a:endParaRPr lang="en-US" sz="1400" b="1" dirty="0" smtClean="0"/>
                    </a:p>
                  </a:txBody>
                  <a:tcPr anchor="ctr"/>
                </a:tc>
                <a:tc>
                  <a:txBody>
                    <a:bodyPr/>
                    <a:lstStyle/>
                    <a:p>
                      <a:pPr algn="ctr"/>
                      <a:r>
                        <a:rPr lang="en-US" sz="1800" b="1" dirty="0" smtClean="0"/>
                        <a:t>NCA/C</a:t>
                      </a:r>
                    </a:p>
                  </a:txBody>
                  <a:tcPr anchor="ctr"/>
                </a:tc>
                <a:tc>
                  <a:txBody>
                    <a:bodyPr/>
                    <a:lstStyle/>
                    <a:p>
                      <a:pPr algn="ctr"/>
                      <a:r>
                        <a:rPr lang="en-US" sz="1800" b="1" dirty="0" smtClean="0"/>
                        <a:t>NMC/C</a:t>
                      </a:r>
                    </a:p>
                  </a:txBody>
                  <a:tcPr anchor="ctr"/>
                </a:tc>
                <a:tc>
                  <a:txBody>
                    <a:bodyPr/>
                    <a:lstStyle/>
                    <a:p>
                      <a:pPr algn="ctr"/>
                      <a:r>
                        <a:rPr lang="en-US" sz="1800" b="1" dirty="0" smtClean="0"/>
                        <a:t>LMO/C</a:t>
                      </a:r>
                    </a:p>
                    <a:p>
                      <a:pPr algn="ctr"/>
                      <a:r>
                        <a:rPr lang="en-US" sz="1800" b="1" dirty="0" smtClean="0"/>
                        <a:t>NMC/C</a:t>
                      </a:r>
                    </a:p>
                  </a:txBody>
                  <a:tcPr anchor="ctr"/>
                </a:tc>
                <a:tc>
                  <a:txBody>
                    <a:bodyPr/>
                    <a:lstStyle/>
                    <a:p>
                      <a:pPr algn="ctr"/>
                      <a:r>
                        <a:rPr lang="en-US" sz="1800" b="1" dirty="0" smtClean="0"/>
                        <a:t>NCA/C</a:t>
                      </a:r>
                      <a:r>
                        <a:rPr lang="en-US" sz="1800" b="1" baseline="0" dirty="0" smtClean="0"/>
                        <a:t>    NMC/C</a:t>
                      </a:r>
                      <a:endParaRPr lang="en-US" sz="1800" b="1" dirty="0" smtClean="0"/>
                    </a:p>
                  </a:txBody>
                  <a:tcPr anchor="ctr"/>
                </a:tc>
              </a:tr>
              <a:tr h="498030">
                <a:tc>
                  <a:txBody>
                    <a:bodyPr/>
                    <a:lstStyle/>
                    <a:p>
                      <a:pPr algn="ctr"/>
                      <a:r>
                        <a:rPr lang="en-US" sz="1800" b="1" dirty="0" smtClean="0"/>
                        <a:t>4</a:t>
                      </a:r>
                    </a:p>
                  </a:txBody>
                  <a:tcPr anchor="ctr"/>
                </a:tc>
                <a:tc>
                  <a:txBody>
                    <a:bodyPr/>
                    <a:lstStyle/>
                    <a:p>
                      <a:pPr algn="l"/>
                      <a:r>
                        <a:rPr lang="en-US" sz="1600" b="1" dirty="0" smtClean="0"/>
                        <a:t>Single cell configuration</a:t>
                      </a:r>
                    </a:p>
                  </a:txBody>
                  <a:tcPr anchor="ctr"/>
                </a:tc>
                <a:tc>
                  <a:txBody>
                    <a:bodyPr/>
                    <a:lstStyle/>
                    <a:p>
                      <a:pPr algn="ctr"/>
                      <a:endParaRPr lang="en-US" sz="1400" b="1" dirty="0" smtClean="0"/>
                    </a:p>
                  </a:txBody>
                  <a:tcPr anchor="ctr"/>
                </a:tc>
                <a:tc>
                  <a:txBody>
                    <a:bodyPr/>
                    <a:lstStyle/>
                    <a:p>
                      <a:pPr algn="ctr"/>
                      <a:r>
                        <a:rPr lang="en-US" sz="1800" b="1" dirty="0" smtClean="0"/>
                        <a:t>Cylindrical</a:t>
                      </a:r>
                    </a:p>
                  </a:txBody>
                  <a:tcPr anchor="ctr"/>
                </a:tc>
                <a:tc>
                  <a:txBody>
                    <a:bodyPr/>
                    <a:lstStyle/>
                    <a:p>
                      <a:pPr algn="ctr"/>
                      <a:r>
                        <a:rPr lang="en-US" sz="1800" b="1" dirty="0" smtClean="0"/>
                        <a:t>Prismatic</a:t>
                      </a:r>
                    </a:p>
                  </a:txBody>
                  <a:tcPr anchor="ctr"/>
                </a:tc>
                <a:tc>
                  <a:txBody>
                    <a:bodyPr/>
                    <a:lstStyle/>
                    <a:p>
                      <a:pPr algn="ctr"/>
                      <a:r>
                        <a:rPr lang="en-US" sz="1800" b="1" dirty="0" smtClean="0"/>
                        <a:t>Pouch</a:t>
                      </a:r>
                    </a:p>
                  </a:txBody>
                  <a:tcPr anchor="ctr"/>
                </a:tc>
                <a:tc>
                  <a:txBody>
                    <a:bodyPr/>
                    <a:lstStyle/>
                    <a:p>
                      <a:pPr algn="ctr"/>
                      <a:r>
                        <a:rPr lang="en-US" sz="1800" b="1" dirty="0" smtClean="0"/>
                        <a:t>Cylindrical</a:t>
                      </a:r>
                    </a:p>
                  </a:txBody>
                  <a:tcPr anchor="ctr"/>
                </a:tc>
              </a:tr>
              <a:tr h="498030">
                <a:tc>
                  <a:txBody>
                    <a:bodyPr/>
                    <a:lstStyle/>
                    <a:p>
                      <a:pPr algn="ctr"/>
                      <a:r>
                        <a:rPr lang="en-US" sz="1800" b="1" dirty="0" smtClean="0"/>
                        <a:t>5</a:t>
                      </a:r>
                    </a:p>
                  </a:txBody>
                  <a:tcPr anchor="ctr"/>
                </a:tc>
                <a:tc>
                  <a:txBody>
                    <a:bodyPr/>
                    <a:lstStyle/>
                    <a:p>
                      <a:pPr algn="l"/>
                      <a:r>
                        <a:rPr lang="en-US" sz="1600" b="1" dirty="0" smtClean="0"/>
                        <a:t>Single</a:t>
                      </a:r>
                      <a:r>
                        <a:rPr lang="en-US" sz="1600" b="1" baseline="0" dirty="0" smtClean="0"/>
                        <a:t> cell  specification</a:t>
                      </a:r>
                      <a:endParaRPr lang="en-US" sz="1600" b="1" dirty="0" smtClean="0"/>
                    </a:p>
                  </a:txBody>
                  <a:tcPr anchor="ctr"/>
                </a:tc>
                <a:tc>
                  <a:txBody>
                    <a:bodyPr/>
                    <a:lstStyle/>
                    <a:p>
                      <a:pPr algn="ctr"/>
                      <a:r>
                        <a:rPr lang="en-US" sz="1400" b="1" dirty="0" smtClean="0"/>
                        <a:t>V/Ah</a:t>
                      </a:r>
                    </a:p>
                  </a:txBody>
                  <a:tcPr anchor="ctr"/>
                </a:tc>
                <a:tc>
                  <a:txBody>
                    <a:bodyPr/>
                    <a:lstStyle/>
                    <a:p>
                      <a:pPr algn="ctr"/>
                      <a:r>
                        <a:rPr lang="en-US" sz="1800" b="1" dirty="0" smtClean="0"/>
                        <a:t>3.6/3.2</a:t>
                      </a:r>
                    </a:p>
                  </a:txBody>
                  <a:tcPr anchor="ctr"/>
                </a:tc>
                <a:tc>
                  <a:txBody>
                    <a:bodyPr/>
                    <a:lstStyle/>
                    <a:p>
                      <a:pPr algn="ctr"/>
                      <a:r>
                        <a:rPr lang="en-US" sz="1800" b="1" dirty="0" smtClean="0"/>
                        <a:t>3.7/120</a:t>
                      </a:r>
                    </a:p>
                  </a:txBody>
                  <a:tcPr anchor="ctr"/>
                </a:tc>
                <a:tc>
                  <a:txBody>
                    <a:bodyPr/>
                    <a:lstStyle/>
                    <a:p>
                      <a:pPr algn="ctr"/>
                      <a:r>
                        <a:rPr lang="en-US" sz="1800" b="1" dirty="0" smtClean="0"/>
                        <a:t>3.65/56.3</a:t>
                      </a:r>
                    </a:p>
                  </a:txBody>
                  <a:tcPr anchor="ctr"/>
                </a:tc>
                <a:tc>
                  <a:txBody>
                    <a:bodyPr/>
                    <a:lstStyle/>
                    <a:p>
                      <a:pPr algn="ctr"/>
                      <a:r>
                        <a:rPr lang="en-US" sz="1800" b="1" dirty="0" smtClean="0"/>
                        <a:t>3.6/2.5</a:t>
                      </a:r>
                    </a:p>
                  </a:txBody>
                  <a:tcPr anchor="ctr"/>
                </a:tc>
              </a:tr>
              <a:tr h="498030">
                <a:tc>
                  <a:txBody>
                    <a:bodyPr/>
                    <a:lstStyle/>
                    <a:p>
                      <a:pPr algn="ctr"/>
                      <a:r>
                        <a:rPr lang="en-US" sz="1800" b="1" dirty="0" smtClean="0"/>
                        <a:t>6</a:t>
                      </a:r>
                    </a:p>
                  </a:txBody>
                  <a:tcPr anchor="ctr"/>
                </a:tc>
                <a:tc>
                  <a:txBody>
                    <a:bodyPr/>
                    <a:lstStyle/>
                    <a:p>
                      <a:pPr algn="l"/>
                      <a:r>
                        <a:rPr lang="en-US" sz="1600" b="1" dirty="0" smtClean="0"/>
                        <a:t>Single Module configuration</a:t>
                      </a:r>
                    </a:p>
                  </a:txBody>
                  <a:tcPr anchor="ctr"/>
                </a:tc>
                <a:tc>
                  <a:txBody>
                    <a:bodyPr/>
                    <a:lstStyle/>
                    <a:p>
                      <a:pPr algn="ctr"/>
                      <a:r>
                        <a:rPr lang="en-US" sz="1400" b="1" dirty="0" smtClean="0"/>
                        <a:t>S/P (</a:t>
                      </a:r>
                      <a:r>
                        <a:rPr lang="en-US" sz="1400" b="1" dirty="0" err="1" smtClean="0"/>
                        <a:t>No.s</a:t>
                      </a:r>
                      <a:r>
                        <a:rPr lang="en-US" sz="1400" b="1" dirty="0" smtClean="0"/>
                        <a:t>)</a:t>
                      </a:r>
                    </a:p>
                  </a:txBody>
                  <a:tcPr anchor="ctr"/>
                </a:tc>
                <a:tc>
                  <a:txBody>
                    <a:bodyPr/>
                    <a:lstStyle/>
                    <a:p>
                      <a:pPr algn="ctr"/>
                      <a:r>
                        <a:rPr lang="en-US" sz="1800" b="1" dirty="0" smtClean="0"/>
                        <a:t>6/74  (444)</a:t>
                      </a:r>
                    </a:p>
                  </a:txBody>
                  <a:tcPr anchor="ctr"/>
                </a:tc>
                <a:tc>
                  <a:txBody>
                    <a:bodyPr/>
                    <a:lstStyle/>
                    <a:p>
                      <a:pPr algn="ctr"/>
                      <a:r>
                        <a:rPr lang="en-US" sz="1800" b="1" dirty="0" smtClean="0"/>
                        <a:t>12/1  (12)</a:t>
                      </a:r>
                    </a:p>
                  </a:txBody>
                  <a:tcPr anchor="ctr"/>
                </a:tc>
                <a:tc>
                  <a:txBody>
                    <a:bodyPr/>
                    <a:lstStyle/>
                    <a:p>
                      <a:pPr algn="ctr"/>
                      <a:r>
                        <a:rPr lang="en-US" sz="1800" b="1" dirty="0" smtClean="0"/>
                        <a:t>4/2  (8)</a:t>
                      </a:r>
                    </a:p>
                  </a:txBody>
                  <a:tcPr anchor="ctr"/>
                </a:tc>
                <a:tc>
                  <a:txBody>
                    <a:bodyPr/>
                    <a:lstStyle/>
                    <a:p>
                      <a:pPr algn="ctr"/>
                      <a:r>
                        <a:rPr lang="en-US" sz="1800" b="1" dirty="0" smtClean="0"/>
                        <a:t>7/44 (308)</a:t>
                      </a:r>
                    </a:p>
                  </a:txBody>
                  <a:tcPr anchor="ctr"/>
                </a:tc>
              </a:tr>
              <a:tr h="707727">
                <a:tc>
                  <a:txBody>
                    <a:bodyPr/>
                    <a:lstStyle/>
                    <a:p>
                      <a:pPr algn="ctr"/>
                      <a:r>
                        <a:rPr lang="en-US" sz="1800" b="1" dirty="0" smtClean="0"/>
                        <a:t>7</a:t>
                      </a:r>
                    </a:p>
                  </a:txBody>
                  <a:tcPr anchor="ctr"/>
                </a:tc>
                <a:tc>
                  <a:txBody>
                    <a:bodyPr/>
                    <a:lstStyle/>
                    <a:p>
                      <a:pPr algn="l"/>
                      <a:r>
                        <a:rPr lang="en-US" sz="1600" b="1" dirty="0" smtClean="0"/>
                        <a:t>Single</a:t>
                      </a:r>
                      <a:r>
                        <a:rPr lang="en-US" sz="1600" b="1" baseline="0" dirty="0" smtClean="0"/>
                        <a:t> cell module specification</a:t>
                      </a:r>
                      <a:endParaRPr lang="en-US" sz="1600" b="1" dirty="0" smtClean="0"/>
                    </a:p>
                  </a:txBody>
                  <a:tcPr anchor="ctr"/>
                </a:tc>
                <a:tc>
                  <a:txBody>
                    <a:bodyPr/>
                    <a:lstStyle/>
                    <a:p>
                      <a:pPr algn="ctr"/>
                      <a:r>
                        <a:rPr lang="en-US" sz="1400" b="1" dirty="0" smtClean="0"/>
                        <a:t>V/Ah</a:t>
                      </a:r>
                    </a:p>
                  </a:txBody>
                  <a:tcPr anchor="ctr"/>
                </a:tc>
                <a:tc>
                  <a:txBody>
                    <a:bodyPr/>
                    <a:lstStyle/>
                    <a:p>
                      <a:pPr algn="ctr"/>
                      <a:r>
                        <a:rPr lang="en-US" sz="1800" b="1" dirty="0" smtClean="0"/>
                        <a:t>21.6/236.8</a:t>
                      </a:r>
                    </a:p>
                  </a:txBody>
                  <a:tcPr anchor="ctr"/>
                </a:tc>
                <a:tc>
                  <a:txBody>
                    <a:bodyPr/>
                    <a:lstStyle/>
                    <a:p>
                      <a:pPr algn="ctr"/>
                      <a:r>
                        <a:rPr lang="en-US" sz="1800" b="1" dirty="0" smtClean="0"/>
                        <a:t>44.4/120</a:t>
                      </a:r>
                    </a:p>
                  </a:txBody>
                  <a:tcPr anchor="ctr"/>
                </a:tc>
                <a:tc>
                  <a:txBody>
                    <a:bodyPr/>
                    <a:lstStyle/>
                    <a:p>
                      <a:pPr algn="ctr"/>
                      <a:r>
                        <a:rPr lang="en-US" sz="1800" b="1" dirty="0" smtClean="0"/>
                        <a:t>14.6/ 112.6</a:t>
                      </a:r>
                    </a:p>
                  </a:txBody>
                  <a:tcPr anchor="ctr"/>
                </a:tc>
                <a:tc>
                  <a:txBody>
                    <a:bodyPr/>
                    <a:lstStyle/>
                    <a:p>
                      <a:pPr algn="ctr"/>
                      <a:r>
                        <a:rPr lang="en-US" sz="1800" b="1" dirty="0" smtClean="0"/>
                        <a:t>25.2/110</a:t>
                      </a:r>
                    </a:p>
                  </a:txBody>
                  <a:tcPr anchor="ctr"/>
                </a:tc>
              </a:tr>
              <a:tr h="315609">
                <a:tc>
                  <a:txBody>
                    <a:bodyPr/>
                    <a:lstStyle/>
                    <a:p>
                      <a:pPr algn="ctr"/>
                      <a:r>
                        <a:rPr lang="en-US" sz="1800" b="1" dirty="0" smtClean="0"/>
                        <a:t>8</a:t>
                      </a:r>
                    </a:p>
                  </a:txBody>
                  <a:tcPr anchor="ctr"/>
                </a:tc>
                <a:tc>
                  <a:txBody>
                    <a:bodyPr/>
                    <a:lstStyle/>
                    <a:p>
                      <a:pPr algn="l"/>
                      <a:r>
                        <a:rPr lang="en-US" sz="1600" b="1" dirty="0" smtClean="0"/>
                        <a:t>Energy/Module</a:t>
                      </a:r>
                    </a:p>
                  </a:txBody>
                  <a:tcPr anchor="ctr"/>
                </a:tc>
                <a:tc>
                  <a:txBody>
                    <a:bodyPr/>
                    <a:lstStyle/>
                    <a:p>
                      <a:pPr algn="ctr"/>
                      <a:r>
                        <a:rPr lang="en-US" sz="1400" b="1" dirty="0" smtClean="0"/>
                        <a:t>KWH</a:t>
                      </a:r>
                    </a:p>
                  </a:txBody>
                  <a:tcPr anchor="ctr"/>
                </a:tc>
                <a:tc>
                  <a:txBody>
                    <a:bodyPr/>
                    <a:lstStyle/>
                    <a:p>
                      <a:pPr algn="ctr"/>
                      <a:r>
                        <a:rPr lang="en-US" sz="1800" b="1" dirty="0" smtClean="0"/>
                        <a:t>5.114</a:t>
                      </a:r>
                    </a:p>
                  </a:txBody>
                  <a:tcPr anchor="ctr"/>
                </a:tc>
                <a:tc>
                  <a:txBody>
                    <a:bodyPr/>
                    <a:lstStyle/>
                    <a:p>
                      <a:pPr algn="ctr"/>
                      <a:r>
                        <a:rPr lang="en-US" sz="1800" b="1" dirty="0" smtClean="0"/>
                        <a:t>5.328</a:t>
                      </a:r>
                    </a:p>
                  </a:txBody>
                  <a:tcPr anchor="ctr"/>
                </a:tc>
                <a:tc>
                  <a:txBody>
                    <a:bodyPr/>
                    <a:lstStyle/>
                    <a:p>
                      <a:pPr algn="ctr"/>
                      <a:r>
                        <a:rPr lang="en-US" sz="1800" b="1" dirty="0" smtClean="0"/>
                        <a:t>1.644</a:t>
                      </a:r>
                    </a:p>
                  </a:txBody>
                  <a:tcPr anchor="ctr"/>
                </a:tc>
                <a:tc>
                  <a:txBody>
                    <a:bodyPr/>
                    <a:lstStyle/>
                    <a:p>
                      <a:pPr algn="ctr"/>
                      <a:r>
                        <a:rPr lang="en-US" sz="1800" b="1" dirty="0" smtClean="0"/>
                        <a:t>2.772</a:t>
                      </a:r>
                    </a:p>
                  </a:txBody>
                  <a:tcPr anchor="ctr"/>
                </a:tc>
              </a:tr>
              <a:tr h="315609">
                <a:tc>
                  <a:txBody>
                    <a:bodyPr/>
                    <a:lstStyle/>
                    <a:p>
                      <a:pPr algn="ctr"/>
                      <a:r>
                        <a:rPr lang="en-US" sz="1800" b="1" dirty="0" smtClean="0"/>
                        <a:t>9</a:t>
                      </a:r>
                    </a:p>
                  </a:txBody>
                  <a:tcPr anchor="ctr"/>
                </a:tc>
                <a:tc>
                  <a:txBody>
                    <a:bodyPr/>
                    <a:lstStyle/>
                    <a:p>
                      <a:pPr algn="l"/>
                      <a:r>
                        <a:rPr lang="en-US" sz="1600" b="1" dirty="0" smtClean="0"/>
                        <a:t>No. of Modules</a:t>
                      </a:r>
                    </a:p>
                  </a:txBody>
                  <a:tcPr anchor="ctr"/>
                </a:tc>
                <a:tc>
                  <a:txBody>
                    <a:bodyPr/>
                    <a:lstStyle/>
                    <a:p>
                      <a:pPr algn="ctr"/>
                      <a:r>
                        <a:rPr lang="en-US" sz="1400" b="1" dirty="0" err="1" smtClean="0"/>
                        <a:t>No.s</a:t>
                      </a:r>
                      <a:endParaRPr lang="en-US" sz="1400" b="1" dirty="0" smtClean="0"/>
                    </a:p>
                  </a:txBody>
                  <a:tcPr anchor="ctr"/>
                </a:tc>
                <a:tc>
                  <a:txBody>
                    <a:bodyPr/>
                    <a:lstStyle/>
                    <a:p>
                      <a:pPr algn="ctr"/>
                      <a:r>
                        <a:rPr lang="en-US" sz="1800" b="1" dirty="0" smtClean="0"/>
                        <a:t>16</a:t>
                      </a:r>
                    </a:p>
                  </a:txBody>
                  <a:tcPr anchor="ctr"/>
                </a:tc>
                <a:tc>
                  <a:txBody>
                    <a:bodyPr/>
                    <a:lstStyle/>
                    <a:p>
                      <a:pPr algn="ctr"/>
                      <a:r>
                        <a:rPr lang="en-US" sz="1800" b="1" dirty="0" smtClean="0"/>
                        <a:t>8</a:t>
                      </a:r>
                    </a:p>
                  </a:txBody>
                  <a:tcPr anchor="ctr"/>
                </a:tc>
                <a:tc>
                  <a:txBody>
                    <a:bodyPr/>
                    <a:lstStyle/>
                    <a:p>
                      <a:pPr algn="ctr"/>
                      <a:r>
                        <a:rPr lang="en-US" sz="1800" b="1" dirty="0" smtClean="0"/>
                        <a:t>24</a:t>
                      </a:r>
                    </a:p>
                  </a:txBody>
                  <a:tcPr anchor="ctr"/>
                </a:tc>
                <a:tc>
                  <a:txBody>
                    <a:bodyPr/>
                    <a:lstStyle/>
                    <a:p>
                      <a:pPr algn="ctr"/>
                      <a:r>
                        <a:rPr lang="en-US" sz="1800" b="1" dirty="0" smtClean="0"/>
                        <a:t>12</a:t>
                      </a:r>
                    </a:p>
                  </a:txBody>
                  <a:tcPr anchor="ctr"/>
                </a:tc>
              </a:tr>
              <a:tr h="315609">
                <a:tc>
                  <a:txBody>
                    <a:bodyPr/>
                    <a:lstStyle/>
                    <a:p>
                      <a:pPr algn="ctr"/>
                      <a:r>
                        <a:rPr lang="en-US" sz="1800" b="1" dirty="0" smtClean="0"/>
                        <a:t>10</a:t>
                      </a:r>
                    </a:p>
                  </a:txBody>
                  <a:tcPr anchor="ctr"/>
                </a:tc>
                <a:tc>
                  <a:txBody>
                    <a:bodyPr/>
                    <a:lstStyle/>
                    <a:p>
                      <a:pPr algn="l"/>
                      <a:r>
                        <a:rPr lang="en-US" sz="1600" b="1" dirty="0" smtClean="0"/>
                        <a:t>No. of Cells</a:t>
                      </a:r>
                    </a:p>
                  </a:txBody>
                  <a:tcPr anchor="ctr"/>
                </a:tc>
                <a:tc>
                  <a:txBody>
                    <a:bodyPr/>
                    <a:lstStyle/>
                    <a:p>
                      <a:pPr algn="ctr"/>
                      <a:r>
                        <a:rPr lang="en-US" sz="1400" b="1" dirty="0" err="1" smtClean="0"/>
                        <a:t>No.s</a:t>
                      </a:r>
                      <a:endParaRPr lang="en-US" sz="1400" b="1" dirty="0" smtClean="0"/>
                    </a:p>
                  </a:txBody>
                  <a:tcPr anchor="ctr"/>
                </a:tc>
                <a:tc>
                  <a:txBody>
                    <a:bodyPr/>
                    <a:lstStyle/>
                    <a:p>
                      <a:pPr algn="ctr"/>
                      <a:r>
                        <a:rPr lang="en-US" sz="1800" b="1" dirty="0" smtClean="0"/>
                        <a:t>7104</a:t>
                      </a:r>
                    </a:p>
                  </a:txBody>
                  <a:tcPr anchor="ctr"/>
                </a:tc>
                <a:tc>
                  <a:txBody>
                    <a:bodyPr/>
                    <a:lstStyle/>
                    <a:p>
                      <a:pPr algn="ctr"/>
                      <a:r>
                        <a:rPr lang="en-US" sz="1800" b="1" dirty="0" smtClean="0"/>
                        <a:t>96</a:t>
                      </a:r>
                    </a:p>
                  </a:txBody>
                  <a:tcPr anchor="ctr"/>
                </a:tc>
                <a:tc>
                  <a:txBody>
                    <a:bodyPr/>
                    <a:lstStyle/>
                    <a:p>
                      <a:pPr algn="ctr"/>
                      <a:r>
                        <a:rPr lang="en-US" sz="1800" b="1" dirty="0" smtClean="0"/>
                        <a:t>192</a:t>
                      </a:r>
                    </a:p>
                  </a:txBody>
                  <a:tcPr anchor="ctr"/>
                </a:tc>
                <a:tc>
                  <a:txBody>
                    <a:bodyPr/>
                    <a:lstStyle/>
                    <a:p>
                      <a:pPr algn="ctr"/>
                      <a:r>
                        <a:rPr lang="en-US" sz="1800" b="1" dirty="0" smtClean="0"/>
                        <a:t>3696</a:t>
                      </a:r>
                    </a:p>
                  </a:txBody>
                  <a:tcPr anchor="ctr"/>
                </a:tc>
              </a:tr>
            </a:tbl>
          </a:graphicData>
        </a:graphic>
      </p:graphicFrame>
    </p:spTree>
    <p:extLst>
      <p:ext uri="{BB962C8B-B14F-4D97-AF65-F5344CB8AC3E}">
        <p14:creationId xmlns:p14="http://schemas.microsoft.com/office/powerpoint/2010/main" val="37694174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7583784"/>
              </p:ext>
            </p:extLst>
          </p:nvPr>
        </p:nvGraphicFramePr>
        <p:xfrm>
          <a:off x="304800" y="304800"/>
          <a:ext cx="8610598" cy="6248399"/>
        </p:xfrm>
        <a:graphic>
          <a:graphicData uri="http://schemas.openxmlformats.org/drawingml/2006/table">
            <a:tbl>
              <a:tblPr firstRow="1" bandRow="1">
                <a:tableStyleId>{5C22544A-7EE6-4342-B048-85BDC9FD1C3A}</a:tableStyleId>
              </a:tblPr>
              <a:tblGrid>
                <a:gridCol w="8610598"/>
              </a:tblGrid>
              <a:tr h="639385">
                <a:tc>
                  <a:txBody>
                    <a:bodyPr/>
                    <a:lstStyle/>
                    <a:p>
                      <a:pPr algn="ctr"/>
                      <a:r>
                        <a:rPr lang="en-US" sz="2400" dirty="0" smtClean="0"/>
                        <a:t> EV</a:t>
                      </a:r>
                      <a:r>
                        <a:rPr lang="en-US" sz="2400" baseline="0" dirty="0" smtClean="0"/>
                        <a:t> – 4 Wheeler – global statistics ( Jan 2019)</a:t>
                      </a:r>
                      <a:endParaRPr lang="en-US" sz="2400" dirty="0"/>
                    </a:p>
                  </a:txBody>
                  <a:tcPr anchor="ctr"/>
                </a:tc>
              </a:tr>
              <a:tr h="5609014">
                <a:tc>
                  <a:txBody>
                    <a:bodyPr/>
                    <a:lstStyle/>
                    <a:p>
                      <a:pPr algn="ctr"/>
                      <a:endParaRPr lang="en-US" sz="1800" b="1" dirty="0" smtClean="0"/>
                    </a:p>
                  </a:txBody>
                  <a:tcPr anchor="ctr"/>
                </a:tc>
              </a:tr>
            </a:tbl>
          </a:graphicData>
        </a:graphic>
      </p:graphicFrame>
      <p:graphicFrame>
        <p:nvGraphicFramePr>
          <p:cNvPr id="5" name="Chart 4"/>
          <p:cNvGraphicFramePr>
            <a:graphicFrameLocks/>
          </p:cNvGraphicFramePr>
          <p:nvPr>
            <p:extLst>
              <p:ext uri="{D42A27DB-BD31-4B8C-83A1-F6EECF244321}">
                <p14:modId xmlns:p14="http://schemas.microsoft.com/office/powerpoint/2010/main" val="2356267347"/>
              </p:ext>
            </p:extLst>
          </p:nvPr>
        </p:nvGraphicFramePr>
        <p:xfrm>
          <a:off x="533400" y="1143000"/>
          <a:ext cx="8153400" cy="51816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609600" y="5486400"/>
            <a:ext cx="7222618" cy="646331"/>
          </a:xfrm>
          <a:prstGeom prst="rect">
            <a:avLst/>
          </a:prstGeom>
          <a:solidFill>
            <a:srgbClr val="FFFF00"/>
          </a:solidFill>
        </p:spPr>
        <p:txBody>
          <a:bodyPr wrap="none" rtlCol="0">
            <a:spAutoFit/>
          </a:bodyPr>
          <a:lstStyle/>
          <a:p>
            <a:r>
              <a:rPr lang="en-US" b="1" dirty="0" smtClean="0"/>
              <a:t>5.1 Million vehicle on the road, which is  0.4% of  total vehicle  population</a:t>
            </a:r>
          </a:p>
          <a:p>
            <a:r>
              <a:rPr lang="en-US" b="1" dirty="0" smtClean="0"/>
              <a:t>2.24 Million vehicle on the road, which is  0.94% of total vehicle in China</a:t>
            </a:r>
            <a:endParaRPr lang="en-US" b="1" dirty="0"/>
          </a:p>
        </p:txBody>
      </p:sp>
    </p:spTree>
    <p:extLst>
      <p:ext uri="{BB962C8B-B14F-4D97-AF65-F5344CB8AC3E}">
        <p14:creationId xmlns:p14="http://schemas.microsoft.com/office/powerpoint/2010/main" val="1774049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64955066"/>
              </p:ext>
            </p:extLst>
          </p:nvPr>
        </p:nvGraphicFramePr>
        <p:xfrm>
          <a:off x="228600" y="152400"/>
          <a:ext cx="8610600" cy="6547638"/>
        </p:xfrm>
        <a:graphic>
          <a:graphicData uri="http://schemas.openxmlformats.org/drawingml/2006/table">
            <a:tbl>
              <a:tblPr firstRow="1" bandRow="1">
                <a:tableStyleId>{5C22544A-7EE6-4342-B048-85BDC9FD1C3A}</a:tableStyleId>
              </a:tblPr>
              <a:tblGrid>
                <a:gridCol w="2209800"/>
                <a:gridCol w="1600200"/>
                <a:gridCol w="1600200"/>
                <a:gridCol w="1600200"/>
                <a:gridCol w="1600200"/>
              </a:tblGrid>
              <a:tr h="410718">
                <a:tc gridSpan="5">
                  <a:txBody>
                    <a:bodyPr/>
                    <a:lstStyle/>
                    <a:p>
                      <a:pPr algn="ctr"/>
                      <a:r>
                        <a:rPr lang="en-US" sz="2400" dirty="0" smtClean="0"/>
                        <a:t>4 Wheeler  status -  </a:t>
                      </a:r>
                      <a:r>
                        <a:rPr lang="en-US" sz="2400" baseline="0" dirty="0" smtClean="0"/>
                        <a:t> Cell to Battery</a:t>
                      </a:r>
                      <a:r>
                        <a:rPr lang="en-US" sz="2400" dirty="0" smtClean="0"/>
                        <a:t>  ( 345V/236Ah)</a:t>
                      </a:r>
                      <a:endParaRPr lang="en-US" sz="2400"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38200">
                <a:tc>
                  <a:txBody>
                    <a:bodyPr/>
                    <a:lstStyle/>
                    <a:p>
                      <a:pPr algn="l"/>
                      <a:r>
                        <a:rPr lang="en-US" sz="2800" b="1" dirty="0" smtClean="0"/>
                        <a:t>Evolution</a:t>
                      </a:r>
                    </a:p>
                  </a:txBody>
                  <a:tcPr anchor="ctr"/>
                </a:tc>
                <a:tc gridSpan="4">
                  <a:txBody>
                    <a:bodyPr/>
                    <a:lstStyle/>
                    <a:p>
                      <a:pPr algn="l"/>
                      <a:endParaRPr lang="en-US" sz="1800" b="1" dirty="0" smtClean="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r>
              <a:tr h="355956">
                <a:tc>
                  <a:txBody>
                    <a:bodyPr/>
                    <a:lstStyle/>
                    <a:p>
                      <a:pPr algn="ctr"/>
                      <a:r>
                        <a:rPr lang="en-US" sz="2400" b="1" dirty="0" smtClean="0"/>
                        <a:t>Cell</a:t>
                      </a:r>
                    </a:p>
                  </a:txBody>
                  <a:tcPr anchor="ctr"/>
                </a:tc>
                <a:tc gridSpan="4">
                  <a:txBody>
                    <a:bodyPr/>
                    <a:lstStyle/>
                    <a:p>
                      <a:pPr algn="l"/>
                      <a:r>
                        <a:rPr lang="en-US" sz="1600" b="1" dirty="0" smtClean="0"/>
                        <a:t>3.6 V/ 3.2 Ah  - Cylindrical</a:t>
                      </a: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r>
              <a:tr h="355956">
                <a:tc rowSpan="10">
                  <a:txBody>
                    <a:bodyPr/>
                    <a:lstStyle/>
                    <a:p>
                      <a:pPr algn="ctr"/>
                      <a:r>
                        <a:rPr lang="en-US" sz="2800" b="1" dirty="0" smtClean="0"/>
                        <a:t>Module (21.6V/236.8Ah)</a:t>
                      </a:r>
                    </a:p>
                  </a:txBody>
                  <a:tcPr anchor="ctr"/>
                </a:tc>
                <a:tc gridSpan="4">
                  <a:txBody>
                    <a:bodyPr/>
                    <a:lstStyle/>
                    <a:p>
                      <a:pPr algn="l"/>
                      <a:r>
                        <a:rPr lang="en-US" sz="1600" b="1" dirty="0" smtClean="0"/>
                        <a:t>1) Cell grouping to be done based on OCV and IR</a:t>
                      </a:r>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55956">
                <a:tc vMerge="1">
                  <a:txBody>
                    <a:bodyPr/>
                    <a:lstStyle/>
                    <a:p>
                      <a:endParaRPr lang="en-US"/>
                    </a:p>
                  </a:txBody>
                  <a:tcPr/>
                </a:tc>
                <a:tc gridSpan="4">
                  <a:txBody>
                    <a:bodyPr/>
                    <a:lstStyle/>
                    <a:p>
                      <a:pPr algn="l"/>
                      <a:r>
                        <a:rPr lang="en-US" sz="1600" b="1" dirty="0" smtClean="0"/>
                        <a:t>2) 444 cells to be  arranged  as  6 in series and 74 in parallel</a:t>
                      </a:r>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55956">
                <a:tc vMerge="1">
                  <a:txBody>
                    <a:bodyPr/>
                    <a:lstStyle/>
                    <a:p>
                      <a:pPr algn="l"/>
                      <a:endParaRPr lang="en-US" sz="2000" b="1" dirty="0" smtClean="0"/>
                    </a:p>
                  </a:txBody>
                  <a:tcPr anchor="ctr"/>
                </a:tc>
                <a:tc gridSpan="4">
                  <a:txBody>
                    <a:bodyPr/>
                    <a:lstStyle/>
                    <a:p>
                      <a:pPr algn="l"/>
                      <a:r>
                        <a:rPr lang="en-US" sz="1600" b="1" dirty="0" smtClean="0"/>
                        <a:t>3) 888 weld joints to made  ( Quality can not be  assured)</a:t>
                      </a:r>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55956">
                <a:tc vMerge="1">
                  <a:txBody>
                    <a:bodyPr/>
                    <a:lstStyle/>
                    <a:p>
                      <a:endParaRPr lang="en-US"/>
                    </a:p>
                  </a:txBody>
                  <a:tcPr/>
                </a:tc>
                <a:tc gridSpan="4">
                  <a:txBody>
                    <a:bodyPr/>
                    <a:lstStyle/>
                    <a:p>
                      <a:pPr algn="l"/>
                      <a:r>
                        <a:rPr lang="en-US" sz="1600" b="1" dirty="0" smtClean="0"/>
                        <a:t>4) BMS is the real technology in Lithium Battery</a:t>
                      </a:r>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9312">
                <a:tc vMerge="1">
                  <a:txBody>
                    <a:bodyPr/>
                    <a:lstStyle/>
                    <a:p>
                      <a:pPr algn="l"/>
                      <a:endParaRPr lang="en-US" sz="2000" b="1" dirty="0" smtClean="0"/>
                    </a:p>
                  </a:txBody>
                  <a:tcPr anchor="ctr"/>
                </a:tc>
                <a:tc>
                  <a:txBody>
                    <a:bodyPr/>
                    <a:lstStyle/>
                    <a:p>
                      <a:pPr algn="ctr"/>
                      <a:r>
                        <a:rPr lang="en-US" sz="1600" b="1" dirty="0" smtClean="0"/>
                        <a:t>Cells in group</a:t>
                      </a:r>
                    </a:p>
                  </a:txBody>
                  <a:tcPr anchor="ctr"/>
                </a:tc>
                <a:tc>
                  <a:txBody>
                    <a:bodyPr/>
                    <a:lstStyle/>
                    <a:p>
                      <a:pPr algn="ctr"/>
                      <a:r>
                        <a:rPr lang="en-US" sz="1600" b="1" dirty="0" smtClean="0"/>
                        <a:t>BMS system</a:t>
                      </a:r>
                    </a:p>
                  </a:txBody>
                  <a:tcPr anchor="ctr"/>
                </a:tc>
                <a:tc>
                  <a:txBody>
                    <a:bodyPr/>
                    <a:lstStyle/>
                    <a:p>
                      <a:pPr algn="ctr"/>
                      <a:r>
                        <a:rPr lang="en-US" sz="1600" b="1" dirty="0" smtClean="0"/>
                        <a:t>Cells in group</a:t>
                      </a:r>
                    </a:p>
                  </a:txBody>
                  <a:tcPr anchor="ctr"/>
                </a:tc>
                <a:tc>
                  <a:txBody>
                    <a:bodyPr/>
                    <a:lstStyle/>
                    <a:p>
                      <a:pPr algn="ctr"/>
                      <a:r>
                        <a:rPr lang="en-US" sz="1600" b="1" dirty="0" smtClean="0"/>
                        <a:t>BMS system</a:t>
                      </a:r>
                    </a:p>
                  </a:txBody>
                  <a:tcPr anchor="ctr"/>
                </a:tc>
              </a:tr>
              <a:tr h="339312">
                <a:tc vMerge="1">
                  <a:txBody>
                    <a:bodyPr/>
                    <a:lstStyle/>
                    <a:p>
                      <a:endParaRPr lang="en-US"/>
                    </a:p>
                  </a:txBody>
                  <a:tcPr/>
                </a:tc>
                <a:tc>
                  <a:txBody>
                    <a:bodyPr/>
                    <a:lstStyle/>
                    <a:p>
                      <a:pPr algn="ctr"/>
                      <a:r>
                        <a:rPr lang="en-US" sz="1600" b="1" dirty="0" smtClean="0"/>
                        <a:t>1</a:t>
                      </a:r>
                    </a:p>
                  </a:txBody>
                  <a:tcPr anchor="ctr"/>
                </a:tc>
                <a:tc>
                  <a:txBody>
                    <a:bodyPr/>
                    <a:lstStyle/>
                    <a:p>
                      <a:pPr algn="ctr"/>
                      <a:r>
                        <a:rPr lang="en-US" sz="1600" b="1" dirty="0" smtClean="0"/>
                        <a:t>444</a:t>
                      </a:r>
                    </a:p>
                  </a:txBody>
                  <a:tcPr anchor="ctr"/>
                </a:tc>
                <a:tc>
                  <a:txBody>
                    <a:bodyPr/>
                    <a:lstStyle/>
                    <a:p>
                      <a:pPr algn="ctr"/>
                      <a:r>
                        <a:rPr lang="en-US" sz="1600" b="1" dirty="0" smtClean="0"/>
                        <a:t>6</a:t>
                      </a:r>
                    </a:p>
                  </a:txBody>
                  <a:tcPr anchor="ctr"/>
                </a:tc>
                <a:tc>
                  <a:txBody>
                    <a:bodyPr/>
                    <a:lstStyle/>
                    <a:p>
                      <a:pPr algn="ctr"/>
                      <a:r>
                        <a:rPr lang="en-US" sz="1600" b="1" dirty="0" smtClean="0"/>
                        <a:t>74</a:t>
                      </a:r>
                    </a:p>
                  </a:txBody>
                  <a:tcPr anchor="ctr"/>
                </a:tc>
              </a:tr>
              <a:tr h="339312">
                <a:tc vMerge="1">
                  <a:txBody>
                    <a:bodyPr/>
                    <a:lstStyle/>
                    <a:p>
                      <a:pPr algn="l"/>
                      <a:endParaRPr lang="en-US" sz="2000" b="1" dirty="0" smtClean="0"/>
                    </a:p>
                  </a:txBody>
                  <a:tcPr anchor="ctr"/>
                </a:tc>
                <a:tc>
                  <a:txBody>
                    <a:bodyPr/>
                    <a:lstStyle/>
                    <a:p>
                      <a:pPr algn="ctr"/>
                      <a:r>
                        <a:rPr lang="en-US" sz="1600" b="1" dirty="0" smtClean="0"/>
                        <a:t>2</a:t>
                      </a:r>
                    </a:p>
                  </a:txBody>
                  <a:tcPr anchor="ctr"/>
                </a:tc>
                <a:tc>
                  <a:txBody>
                    <a:bodyPr/>
                    <a:lstStyle/>
                    <a:p>
                      <a:pPr algn="ctr"/>
                      <a:r>
                        <a:rPr lang="en-US" sz="1600" b="1" dirty="0" smtClean="0"/>
                        <a:t>222</a:t>
                      </a:r>
                    </a:p>
                  </a:txBody>
                  <a:tcPr anchor="ctr"/>
                </a:tc>
                <a:tc>
                  <a:txBody>
                    <a:bodyPr/>
                    <a:lstStyle/>
                    <a:p>
                      <a:pPr algn="ctr"/>
                      <a:r>
                        <a:rPr lang="en-US" sz="1600" b="1" dirty="0" smtClean="0"/>
                        <a:t>12</a:t>
                      </a:r>
                    </a:p>
                  </a:txBody>
                  <a:tcPr anchor="ctr"/>
                </a:tc>
                <a:tc>
                  <a:txBody>
                    <a:bodyPr/>
                    <a:lstStyle/>
                    <a:p>
                      <a:pPr algn="ctr"/>
                      <a:r>
                        <a:rPr lang="en-US" sz="1600" b="1" dirty="0" smtClean="0"/>
                        <a:t>37</a:t>
                      </a:r>
                    </a:p>
                  </a:txBody>
                  <a:tcPr anchor="ctr"/>
                </a:tc>
              </a:tr>
              <a:tr h="339312">
                <a:tc vMerge="1">
                  <a:txBody>
                    <a:bodyPr/>
                    <a:lstStyle/>
                    <a:p>
                      <a:endParaRPr lang="en-US"/>
                    </a:p>
                  </a:txBody>
                  <a:tcPr/>
                </a:tc>
                <a:tc>
                  <a:txBody>
                    <a:bodyPr/>
                    <a:lstStyle/>
                    <a:p>
                      <a:pPr algn="ctr"/>
                      <a:r>
                        <a:rPr lang="en-US" sz="1600" b="1" dirty="0" smtClean="0"/>
                        <a:t>3</a:t>
                      </a:r>
                    </a:p>
                  </a:txBody>
                  <a:tcPr anchor="ctr"/>
                </a:tc>
                <a:tc>
                  <a:txBody>
                    <a:bodyPr/>
                    <a:lstStyle/>
                    <a:p>
                      <a:pPr algn="ctr"/>
                      <a:r>
                        <a:rPr lang="en-US" sz="1600" b="1" dirty="0" smtClean="0"/>
                        <a:t>148</a:t>
                      </a:r>
                    </a:p>
                  </a:txBody>
                  <a:tcPr anchor="ctr"/>
                </a:tc>
                <a:tc>
                  <a:txBody>
                    <a:bodyPr/>
                    <a:lstStyle/>
                    <a:p>
                      <a:pPr algn="ctr"/>
                      <a:endParaRPr lang="en-US" sz="1600" b="1" dirty="0" smtClean="0"/>
                    </a:p>
                  </a:txBody>
                  <a:tcPr anchor="ctr"/>
                </a:tc>
                <a:tc>
                  <a:txBody>
                    <a:bodyPr/>
                    <a:lstStyle/>
                    <a:p>
                      <a:pPr algn="ctr"/>
                      <a:endParaRPr lang="en-US" sz="1600" b="1" dirty="0" smtClean="0"/>
                    </a:p>
                  </a:txBody>
                  <a:tcPr anchor="ctr"/>
                </a:tc>
              </a:tr>
              <a:tr h="359982">
                <a:tc vMerge="1">
                  <a:txBody>
                    <a:bodyPr/>
                    <a:lstStyle/>
                    <a:p>
                      <a:pPr algn="l"/>
                      <a:endParaRPr lang="en-US" sz="2000" b="1" dirty="0" smtClean="0"/>
                    </a:p>
                  </a:txBody>
                  <a:tcPr anchor="ctr"/>
                </a:tc>
                <a:tc gridSpan="4">
                  <a:txBody>
                    <a:bodyPr/>
                    <a:lstStyle/>
                    <a:p>
                      <a:pPr algn="l"/>
                      <a:r>
                        <a:rPr lang="en-US" sz="1600" b="1" dirty="0" smtClean="0"/>
                        <a:t>5) Controller to balance the cells</a:t>
                      </a:r>
                    </a:p>
                  </a:txBody>
                  <a:tcPr anchor="ctr"/>
                </a:tc>
                <a:tc hMerge="1">
                  <a:txBody>
                    <a:bodyPr/>
                    <a:lstStyle/>
                    <a:p>
                      <a:pPr algn="ctr"/>
                      <a:endParaRPr lang="en-US" sz="1600" b="1" dirty="0" smtClean="0"/>
                    </a:p>
                  </a:txBody>
                  <a:tcPr anchor="ctr"/>
                </a:tc>
                <a:tc hMerge="1">
                  <a:txBody>
                    <a:bodyPr/>
                    <a:lstStyle/>
                    <a:p>
                      <a:pPr algn="ctr"/>
                      <a:endParaRPr lang="en-US" sz="1600" b="1" dirty="0" smtClean="0"/>
                    </a:p>
                  </a:txBody>
                  <a:tcPr anchor="ctr"/>
                </a:tc>
                <a:tc hMerge="1">
                  <a:txBody>
                    <a:bodyPr/>
                    <a:lstStyle/>
                    <a:p>
                      <a:pPr algn="ctr"/>
                      <a:endParaRPr lang="en-US" sz="1600" b="1" dirty="0" smtClean="0"/>
                    </a:p>
                  </a:txBody>
                  <a:tcPr anchor="ctr"/>
                </a:tc>
              </a:tr>
              <a:tr h="339312">
                <a:tc vMerge="1">
                  <a:txBody>
                    <a:bodyPr/>
                    <a:lstStyle/>
                    <a:p>
                      <a:pPr algn="l"/>
                      <a:endParaRPr lang="en-US" sz="2000" b="1" dirty="0" smtClean="0"/>
                    </a:p>
                  </a:txBody>
                  <a:tcPr anchor="ctr"/>
                </a:tc>
                <a:tc gridSpan="4">
                  <a:txBody>
                    <a:bodyPr/>
                    <a:lstStyle/>
                    <a:p>
                      <a:pPr algn="l"/>
                      <a:r>
                        <a:rPr lang="en-US" sz="1600" b="1" dirty="0" smtClean="0"/>
                        <a:t>6) Thermal management system ( air or liquid)</a:t>
                      </a: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r>
              <a:tr h="339312">
                <a:tc rowSpan="3">
                  <a:txBody>
                    <a:bodyPr/>
                    <a:lstStyle/>
                    <a:p>
                      <a:pPr algn="ctr"/>
                      <a:r>
                        <a:rPr lang="en-US" sz="2800" b="1" dirty="0" smtClean="0"/>
                        <a:t>Pack</a:t>
                      </a:r>
                    </a:p>
                  </a:txBody>
                  <a:tcPr anchor="ctr"/>
                </a:tc>
                <a:tc gridSpan="4">
                  <a:txBody>
                    <a:bodyPr/>
                    <a:lstStyle/>
                    <a:p>
                      <a:pPr algn="l"/>
                      <a:r>
                        <a:rPr lang="en-US" sz="1600" b="1" dirty="0" smtClean="0"/>
                        <a:t>1)</a:t>
                      </a:r>
                      <a:r>
                        <a:rPr lang="en-US" sz="1600" b="1" baseline="0" dirty="0" smtClean="0"/>
                        <a:t>  16 modules to be connected  in series</a:t>
                      </a:r>
                      <a:endParaRPr lang="en-US" sz="1600" b="1" dirty="0" smtClean="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r>
              <a:tr h="339312">
                <a:tc vMerge="1">
                  <a:txBody>
                    <a:bodyPr/>
                    <a:lstStyle/>
                    <a:p>
                      <a:pPr algn="l"/>
                      <a:endParaRPr lang="en-US" sz="2000" b="1" dirty="0" smtClean="0"/>
                    </a:p>
                  </a:txBody>
                  <a:tcPr anchor="ctr"/>
                </a:tc>
                <a:tc gridSpan="4">
                  <a:txBody>
                    <a:bodyPr/>
                    <a:lstStyle/>
                    <a:p>
                      <a:pPr algn="l"/>
                      <a:r>
                        <a:rPr lang="en-US" sz="1600" b="1" dirty="0" smtClean="0"/>
                        <a:t>2) Inter module connector has to withstand</a:t>
                      </a:r>
                      <a:r>
                        <a:rPr lang="en-US" sz="1600" b="1" baseline="0" dirty="0" smtClean="0"/>
                        <a:t> 74 times of  inter cell connector  current</a:t>
                      </a:r>
                      <a:endParaRPr lang="en-US" sz="1600" b="1" dirty="0" smtClean="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r>
              <a:tr h="339312">
                <a:tc vMerge="1">
                  <a:txBody>
                    <a:bodyPr/>
                    <a:lstStyle/>
                    <a:p>
                      <a:endParaRPr lang="en-US"/>
                    </a:p>
                  </a:txBody>
                  <a:tcPr/>
                </a:tc>
                <a:tc gridSpan="4">
                  <a:txBody>
                    <a:bodyPr/>
                    <a:lstStyle/>
                    <a:p>
                      <a:pPr algn="l"/>
                      <a:endParaRPr lang="en-US" sz="2000" b="1" dirty="0" smtClean="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graphicFrame>
        <p:nvGraphicFramePr>
          <p:cNvPr id="6" name="Diagram 5"/>
          <p:cNvGraphicFramePr/>
          <p:nvPr>
            <p:extLst>
              <p:ext uri="{D42A27DB-BD31-4B8C-83A1-F6EECF244321}">
                <p14:modId xmlns:p14="http://schemas.microsoft.com/office/powerpoint/2010/main" val="3057145324"/>
              </p:ext>
            </p:extLst>
          </p:nvPr>
        </p:nvGraphicFramePr>
        <p:xfrm>
          <a:off x="2514600" y="762000"/>
          <a:ext cx="6096000" cy="60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9018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09150279"/>
              </p:ext>
            </p:extLst>
          </p:nvPr>
        </p:nvGraphicFramePr>
        <p:xfrm>
          <a:off x="304800" y="304801"/>
          <a:ext cx="8610598" cy="6271104"/>
        </p:xfrm>
        <a:graphic>
          <a:graphicData uri="http://schemas.openxmlformats.org/drawingml/2006/table">
            <a:tbl>
              <a:tblPr firstRow="1" bandRow="1">
                <a:tableStyleId>{5C22544A-7EE6-4342-B048-85BDC9FD1C3A}</a:tableStyleId>
              </a:tblPr>
              <a:tblGrid>
                <a:gridCol w="609600"/>
                <a:gridCol w="8000998"/>
              </a:tblGrid>
              <a:tr h="573622">
                <a:tc gridSpan="2">
                  <a:txBody>
                    <a:bodyPr/>
                    <a:lstStyle/>
                    <a:p>
                      <a:pPr algn="ctr"/>
                      <a:r>
                        <a:rPr lang="en-US" sz="2400" dirty="0" smtClean="0"/>
                        <a:t> Challenges</a:t>
                      </a:r>
                      <a:r>
                        <a:rPr lang="en-US" sz="2400" baseline="0" dirty="0" smtClean="0"/>
                        <a:t>  in  High  energy  Lithium  Battery</a:t>
                      </a:r>
                      <a:endParaRPr lang="en-US" sz="2400" dirty="0"/>
                    </a:p>
                  </a:txBody>
                  <a:tcPr anchor="ctr"/>
                </a:tc>
                <a:tc hMerge="1">
                  <a:txBody>
                    <a:bodyPr/>
                    <a:lstStyle/>
                    <a:p>
                      <a:endParaRPr lang="en-US"/>
                    </a:p>
                  </a:txBody>
                  <a:tcPr/>
                </a:tc>
              </a:tr>
              <a:tr h="718872">
                <a:tc>
                  <a:txBody>
                    <a:bodyPr/>
                    <a:lstStyle/>
                    <a:p>
                      <a:pPr algn="ctr"/>
                      <a:r>
                        <a:rPr lang="en-US" sz="1800" b="1" dirty="0" smtClean="0"/>
                        <a:t>1</a:t>
                      </a:r>
                    </a:p>
                  </a:txBody>
                  <a:tcPr anchor="ctr"/>
                </a:tc>
                <a:tc>
                  <a:txBody>
                    <a:bodyPr/>
                    <a:lstStyle/>
                    <a:p>
                      <a:pPr algn="l"/>
                      <a:r>
                        <a:rPr lang="en-US" sz="1800" b="1" dirty="0" smtClean="0"/>
                        <a:t>In cylindrical configuration</a:t>
                      </a:r>
                      <a:r>
                        <a:rPr lang="en-US" sz="1800" b="1" baseline="0" dirty="0" smtClean="0"/>
                        <a:t> the  no. of  cells  per  module  are very high.  Hence  it needs  very  sophisticated  BMS.   Monitoring of  individual cell  in the  battery pack  is  cost  prohibitive  and  needs  high tech  electronics</a:t>
                      </a:r>
                      <a:endParaRPr lang="en-US" sz="1800" b="1" dirty="0" smtClean="0"/>
                    </a:p>
                  </a:txBody>
                  <a:tcPr anchor="ctr"/>
                </a:tc>
              </a:tr>
              <a:tr h="718872">
                <a:tc>
                  <a:txBody>
                    <a:bodyPr/>
                    <a:lstStyle/>
                    <a:p>
                      <a:pPr algn="ctr"/>
                      <a:r>
                        <a:rPr lang="en-US" sz="1800" b="1" dirty="0" smtClean="0"/>
                        <a:t>2</a:t>
                      </a:r>
                    </a:p>
                  </a:txBody>
                  <a:tcPr anchor="ctr"/>
                </a:tc>
                <a:tc>
                  <a:txBody>
                    <a:bodyPr/>
                    <a:lstStyle/>
                    <a:p>
                      <a:pPr algn="l"/>
                      <a:r>
                        <a:rPr lang="en-US" sz="1800" b="1" dirty="0" smtClean="0"/>
                        <a:t>Modules  are  getting  monitored  assuming  the cells  within  the modules  behave identically.  It</a:t>
                      </a:r>
                      <a:r>
                        <a:rPr lang="en-US" sz="1800" b="1" baseline="0" dirty="0" smtClean="0"/>
                        <a:t>  needs  high  quality  sophistication during  manufacturing.  Individual cells  voltage and IR  are getting monitored, segregated  and  assembled. The  system  is not fool proof  and  also  leads to  huge  loss in  First  Time  Pass</a:t>
                      </a:r>
                      <a:endParaRPr lang="en-US" sz="1800" b="1" dirty="0" smtClean="0"/>
                    </a:p>
                  </a:txBody>
                  <a:tcPr anchor="ctr"/>
                </a:tc>
              </a:tr>
              <a:tr h="718872">
                <a:tc>
                  <a:txBody>
                    <a:bodyPr/>
                    <a:lstStyle/>
                    <a:p>
                      <a:pPr algn="ctr"/>
                      <a:r>
                        <a:rPr lang="en-US" sz="1800" b="1" dirty="0" smtClean="0"/>
                        <a:t>3</a:t>
                      </a:r>
                    </a:p>
                  </a:txBody>
                  <a:tcPr anchor="ctr"/>
                </a:tc>
                <a:tc>
                  <a:txBody>
                    <a:bodyPr/>
                    <a:lstStyle/>
                    <a:p>
                      <a:pPr algn="l"/>
                      <a:r>
                        <a:rPr lang="en-US" sz="1800" b="1" dirty="0" smtClean="0"/>
                        <a:t>More no. of cells need  more  spot  welding and  more  robotics  and  automation needed </a:t>
                      </a:r>
                    </a:p>
                  </a:txBody>
                  <a:tcPr anchor="ctr"/>
                </a:tc>
              </a:tr>
              <a:tr h="718873">
                <a:tc>
                  <a:txBody>
                    <a:bodyPr/>
                    <a:lstStyle/>
                    <a:p>
                      <a:pPr algn="ctr"/>
                      <a:r>
                        <a:rPr lang="en-US" sz="1800" b="1" dirty="0" smtClean="0"/>
                        <a:t>4</a:t>
                      </a:r>
                    </a:p>
                  </a:txBody>
                  <a:tcPr anchor="ctr"/>
                </a:tc>
                <a:tc>
                  <a:txBody>
                    <a:bodyPr/>
                    <a:lstStyle/>
                    <a:p>
                      <a:pPr algn="l"/>
                      <a:r>
                        <a:rPr lang="en-US" sz="1800" b="1" dirty="0" smtClean="0"/>
                        <a:t>In  higher Ah cells,  the  inter  cell connector </a:t>
                      </a:r>
                      <a:r>
                        <a:rPr lang="en-US" sz="1800" b="1" baseline="0" dirty="0" smtClean="0"/>
                        <a:t> needs to pass very  high current  which  will result  in thermal  problem</a:t>
                      </a:r>
                      <a:r>
                        <a:rPr lang="en-US" sz="1800" b="1" dirty="0" smtClean="0"/>
                        <a:t>  </a:t>
                      </a:r>
                    </a:p>
                  </a:txBody>
                  <a:tcPr anchor="ctr"/>
                </a:tc>
              </a:tr>
              <a:tr h="718873">
                <a:tc>
                  <a:txBody>
                    <a:bodyPr/>
                    <a:lstStyle/>
                    <a:p>
                      <a:pPr algn="ctr"/>
                      <a:r>
                        <a:rPr lang="en-US" sz="1800" b="1" dirty="0" smtClean="0"/>
                        <a:t>5</a:t>
                      </a:r>
                    </a:p>
                  </a:txBody>
                  <a:tcPr anchor="ctr"/>
                </a:tc>
                <a:tc>
                  <a:txBody>
                    <a:bodyPr/>
                    <a:lstStyle/>
                    <a:p>
                      <a:pPr algn="l"/>
                      <a:r>
                        <a:rPr lang="en-US" sz="1800" b="1" dirty="0" smtClean="0"/>
                        <a:t>If there is  any defect in  one module/cell,</a:t>
                      </a:r>
                      <a:r>
                        <a:rPr lang="en-US" sz="1800" b="1" baseline="0" dirty="0" smtClean="0"/>
                        <a:t>  replacement  cost  is very high</a:t>
                      </a:r>
                      <a:r>
                        <a:rPr lang="en-US" sz="1800" b="1" dirty="0" smtClean="0"/>
                        <a:t>  in higher Ah design</a:t>
                      </a:r>
                    </a:p>
                  </a:txBody>
                  <a:tcPr anchor="ctr"/>
                </a:tc>
              </a:tr>
              <a:tr h="718872">
                <a:tc>
                  <a:txBody>
                    <a:bodyPr/>
                    <a:lstStyle/>
                    <a:p>
                      <a:pPr algn="ctr"/>
                      <a:r>
                        <a:rPr lang="en-US" sz="1800" b="1" dirty="0" smtClean="0"/>
                        <a:t>6</a:t>
                      </a:r>
                    </a:p>
                  </a:txBody>
                  <a:tcPr anchor="ctr"/>
                </a:tc>
                <a:tc>
                  <a:txBody>
                    <a:bodyPr/>
                    <a:lstStyle/>
                    <a:p>
                      <a:pPr algn="l"/>
                      <a:r>
                        <a:rPr lang="en-US" sz="1800" b="1" dirty="0" smtClean="0"/>
                        <a:t>Hence  Battery management system  and  Thermal management</a:t>
                      </a:r>
                      <a:r>
                        <a:rPr lang="en-US" sz="1800" b="1" baseline="0" dirty="0" smtClean="0"/>
                        <a:t> system  are very critical  apart from  sophisticated  manufacturing  of  lithium cells</a:t>
                      </a:r>
                      <a:endParaRPr lang="en-US" sz="1800" b="1" dirty="0" smtClean="0"/>
                    </a:p>
                  </a:txBody>
                  <a:tcPr anchor="ctr"/>
                </a:tc>
              </a:tr>
              <a:tr h="718872">
                <a:tc>
                  <a:txBody>
                    <a:bodyPr/>
                    <a:lstStyle/>
                    <a:p>
                      <a:pPr algn="ctr"/>
                      <a:r>
                        <a:rPr lang="en-US" sz="1800" b="1" dirty="0" smtClean="0"/>
                        <a:t>7</a:t>
                      </a:r>
                    </a:p>
                  </a:txBody>
                  <a:tcPr anchor="ctr"/>
                </a:tc>
                <a:tc>
                  <a:txBody>
                    <a:bodyPr/>
                    <a:lstStyle/>
                    <a:p>
                      <a:pPr algn="l"/>
                      <a:r>
                        <a:rPr lang="en-US" sz="1800" b="1" dirty="0" smtClean="0"/>
                        <a:t>All </a:t>
                      </a:r>
                      <a:r>
                        <a:rPr lang="en-US" sz="1800" b="1" baseline="0" dirty="0" smtClean="0"/>
                        <a:t> the above factor  leading to  increase  in cost  which a customer  who has enjoyed ICE   may  not  willing to pay</a:t>
                      </a:r>
                      <a:endParaRPr lang="en-US" sz="1800" b="1" dirty="0" smtClean="0"/>
                    </a:p>
                  </a:txBody>
                  <a:tcPr anchor="ctr">
                    <a:solidFill>
                      <a:srgbClr val="FFFF00"/>
                    </a:solidFill>
                  </a:tcPr>
                </a:tc>
              </a:tr>
            </a:tbl>
          </a:graphicData>
        </a:graphic>
      </p:graphicFrame>
    </p:spTree>
    <p:extLst>
      <p:ext uri="{BB962C8B-B14F-4D97-AF65-F5344CB8AC3E}">
        <p14:creationId xmlns:p14="http://schemas.microsoft.com/office/powerpoint/2010/main" val="11693726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627708364"/>
              </p:ext>
            </p:extLst>
          </p:nvPr>
        </p:nvGraphicFramePr>
        <p:xfrm>
          <a:off x="304800" y="152400"/>
          <a:ext cx="8610600" cy="6599051"/>
        </p:xfrm>
        <a:graphic>
          <a:graphicData uri="http://schemas.openxmlformats.org/drawingml/2006/table">
            <a:tbl>
              <a:tblPr firstRow="1" bandRow="1">
                <a:tableStyleId>{5C22544A-7EE6-4342-B048-85BDC9FD1C3A}</a:tableStyleId>
              </a:tblPr>
              <a:tblGrid>
                <a:gridCol w="4305300"/>
                <a:gridCol w="4305300"/>
              </a:tblGrid>
              <a:tr h="717195">
                <a:tc gridSpan="2">
                  <a:txBody>
                    <a:bodyPr/>
                    <a:lstStyle/>
                    <a:p>
                      <a:pPr algn="ctr"/>
                      <a:r>
                        <a:rPr lang="en-US" sz="2400" dirty="0" smtClean="0"/>
                        <a:t>Chemistry  of  Lithium  ion </a:t>
                      </a:r>
                      <a:r>
                        <a:rPr lang="en-US" sz="2400" baseline="0" dirty="0" smtClean="0"/>
                        <a:t> Battery -  Variants</a:t>
                      </a:r>
                      <a:endParaRPr lang="en-US" sz="2400" dirty="0"/>
                    </a:p>
                  </a:txBody>
                  <a:tcPr anchor="ctr"/>
                </a:tc>
                <a:tc hMerge="1">
                  <a:txBody>
                    <a:bodyPr/>
                    <a:lstStyle/>
                    <a:p>
                      <a:endParaRPr lang="en-US"/>
                    </a:p>
                  </a:txBody>
                  <a:tcPr/>
                </a:tc>
              </a:tr>
              <a:tr h="822829">
                <a:tc>
                  <a:txBody>
                    <a:bodyPr/>
                    <a:lstStyle/>
                    <a:p>
                      <a:pPr algn="ctr"/>
                      <a:r>
                        <a:rPr lang="en-US" sz="2800" dirty="0" smtClean="0"/>
                        <a:t>Positive  electrode</a:t>
                      </a:r>
                    </a:p>
                  </a:txBody>
                  <a:tcPr anchor="ctr"/>
                </a:tc>
                <a:tc>
                  <a:txBody>
                    <a:bodyPr/>
                    <a:lstStyle/>
                    <a:p>
                      <a:pPr algn="ctr"/>
                      <a:r>
                        <a:rPr lang="en-US" sz="2800" dirty="0" smtClean="0"/>
                        <a:t>Negative  electrode</a:t>
                      </a:r>
                    </a:p>
                  </a:txBody>
                  <a:tcPr anchor="ctr"/>
                </a:tc>
              </a:tr>
              <a:tr h="822830">
                <a:tc>
                  <a:txBody>
                    <a:bodyPr/>
                    <a:lstStyle/>
                    <a:p>
                      <a:pPr algn="ctr"/>
                      <a:r>
                        <a:rPr lang="en-US" sz="2800" dirty="0" smtClean="0"/>
                        <a:t>LiCoO</a:t>
                      </a:r>
                      <a:r>
                        <a:rPr lang="en-US" sz="1600" dirty="0" smtClean="0"/>
                        <a:t>2</a:t>
                      </a:r>
                    </a:p>
                  </a:txBody>
                  <a:tcPr anchor="ctr">
                    <a:solidFill>
                      <a:srgbClr val="FFFF00"/>
                    </a:solidFill>
                  </a:tcPr>
                </a:tc>
                <a:tc>
                  <a:txBody>
                    <a:bodyPr/>
                    <a:lstStyle/>
                    <a:p>
                      <a:pPr algn="ctr"/>
                      <a:r>
                        <a:rPr lang="en-US" sz="2800" dirty="0" smtClean="0"/>
                        <a:t>C</a:t>
                      </a:r>
                      <a:r>
                        <a:rPr lang="en-US" sz="1600" b="1" dirty="0" smtClean="0"/>
                        <a:t>6</a:t>
                      </a:r>
                    </a:p>
                  </a:txBody>
                  <a:tcPr anchor="ctr">
                    <a:solidFill>
                      <a:srgbClr val="FF0000"/>
                    </a:solidFill>
                  </a:tcPr>
                </a:tc>
              </a:tr>
              <a:tr h="822829">
                <a:tc>
                  <a:txBody>
                    <a:bodyPr/>
                    <a:lstStyle/>
                    <a:p>
                      <a:pPr algn="ctr"/>
                      <a:r>
                        <a:rPr lang="en-US" sz="2800" dirty="0" smtClean="0"/>
                        <a:t>Li Ni</a:t>
                      </a:r>
                      <a:r>
                        <a:rPr lang="en-US" sz="1600" b="1" dirty="0" smtClean="0"/>
                        <a:t>0.33</a:t>
                      </a:r>
                      <a:r>
                        <a:rPr lang="en-US" sz="2800" dirty="0" smtClean="0"/>
                        <a:t> Mn</a:t>
                      </a:r>
                      <a:r>
                        <a:rPr lang="en-US" sz="1600" b="1" dirty="0" smtClean="0"/>
                        <a:t>0.33</a:t>
                      </a:r>
                      <a:r>
                        <a:rPr lang="en-US" sz="2800" dirty="0" smtClean="0"/>
                        <a:t> Co</a:t>
                      </a:r>
                      <a:r>
                        <a:rPr lang="en-US" sz="1600" b="1" dirty="0" smtClean="0"/>
                        <a:t>0.33 </a:t>
                      </a:r>
                      <a:r>
                        <a:rPr lang="en-US" sz="2800" dirty="0" smtClean="0"/>
                        <a:t>O</a:t>
                      </a:r>
                      <a:r>
                        <a:rPr lang="en-US" sz="1600" b="1" dirty="0" smtClean="0"/>
                        <a:t>2</a:t>
                      </a:r>
                    </a:p>
                  </a:txBody>
                  <a:tcPr anchor="ctr">
                    <a:solidFill>
                      <a:srgbClr val="FFFF00"/>
                    </a:solidFill>
                  </a:tcPr>
                </a:tc>
                <a:tc>
                  <a:txBody>
                    <a:bodyPr/>
                    <a:lstStyle/>
                    <a:p>
                      <a:pPr algn="ctr"/>
                      <a:r>
                        <a:rPr lang="en-US" sz="2800" dirty="0" smtClean="0"/>
                        <a:t>Li</a:t>
                      </a:r>
                      <a:r>
                        <a:rPr lang="en-US" sz="1600" b="1" dirty="0" smtClean="0"/>
                        <a:t>4</a:t>
                      </a:r>
                      <a:r>
                        <a:rPr lang="en-US" sz="2800" dirty="0" smtClean="0"/>
                        <a:t>Ti</a:t>
                      </a:r>
                      <a:r>
                        <a:rPr lang="en-US" sz="1600" b="1" dirty="0" smtClean="0"/>
                        <a:t>5</a:t>
                      </a:r>
                      <a:r>
                        <a:rPr lang="en-US" sz="2800" dirty="0" smtClean="0"/>
                        <a:t>O</a:t>
                      </a:r>
                      <a:r>
                        <a:rPr lang="en-US" sz="1400" b="1" dirty="0" smtClean="0"/>
                        <a:t>12</a:t>
                      </a:r>
                    </a:p>
                  </a:txBody>
                  <a:tcPr anchor="ctr">
                    <a:solidFill>
                      <a:srgbClr val="00B0F0"/>
                    </a:solidFill>
                  </a:tcPr>
                </a:tc>
              </a:tr>
              <a:tr h="82282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Li Ni</a:t>
                      </a:r>
                      <a:r>
                        <a:rPr lang="en-US" sz="1600" b="1" dirty="0" smtClean="0"/>
                        <a:t>0.80</a:t>
                      </a:r>
                      <a:r>
                        <a:rPr lang="en-US" sz="2800" dirty="0" smtClean="0"/>
                        <a:t> Mn</a:t>
                      </a:r>
                      <a:r>
                        <a:rPr lang="en-US" sz="1600" b="1" dirty="0" smtClean="0"/>
                        <a:t>0.10</a:t>
                      </a:r>
                      <a:r>
                        <a:rPr lang="en-US" sz="2800" dirty="0" smtClean="0"/>
                        <a:t> Co</a:t>
                      </a:r>
                      <a:r>
                        <a:rPr lang="en-US" sz="1600" dirty="0" smtClean="0"/>
                        <a:t>0.10</a:t>
                      </a:r>
                      <a:r>
                        <a:rPr lang="en-US" sz="2800" dirty="0" smtClean="0"/>
                        <a:t> O</a:t>
                      </a:r>
                      <a:r>
                        <a:rPr lang="en-US" sz="1600" dirty="0" smtClean="0"/>
                        <a:t>2</a:t>
                      </a:r>
                    </a:p>
                    <a:p>
                      <a:pPr algn="ctr"/>
                      <a:endParaRPr lang="en-US" sz="2800" dirty="0" smtClean="0"/>
                    </a:p>
                  </a:txBody>
                  <a:tcPr anchor="ctr">
                    <a:solidFill>
                      <a:srgbClr val="FFFF00"/>
                    </a:solidFill>
                  </a:tcPr>
                </a:tc>
                <a:tc>
                  <a:txBody>
                    <a:bodyPr/>
                    <a:lstStyle/>
                    <a:p>
                      <a:pPr algn="ctr"/>
                      <a:r>
                        <a:rPr lang="en-US" sz="2800" dirty="0" smtClean="0"/>
                        <a:t>Li</a:t>
                      </a:r>
                      <a:r>
                        <a:rPr lang="en-US" sz="1600" b="1" dirty="0" smtClean="0"/>
                        <a:t>0.79</a:t>
                      </a:r>
                      <a:r>
                        <a:rPr lang="en-US" sz="2800" dirty="0" smtClean="0"/>
                        <a:t>Si</a:t>
                      </a:r>
                      <a:r>
                        <a:rPr lang="en-US" sz="1600" dirty="0" smtClean="0"/>
                        <a:t>0.21</a:t>
                      </a:r>
                    </a:p>
                  </a:txBody>
                  <a:tcPr anchor="ctr">
                    <a:solidFill>
                      <a:srgbClr val="FFC000"/>
                    </a:solidFill>
                  </a:tcPr>
                </a:tc>
              </a:tr>
              <a:tr h="822829">
                <a:tc>
                  <a:txBody>
                    <a:bodyPr/>
                    <a:lstStyle/>
                    <a:p>
                      <a:pPr algn="ctr"/>
                      <a:r>
                        <a:rPr lang="en-US" sz="2800" dirty="0" smtClean="0"/>
                        <a:t>Li Mn</a:t>
                      </a:r>
                      <a:r>
                        <a:rPr lang="en-US" sz="1600" b="1" dirty="0" smtClean="0"/>
                        <a:t>2</a:t>
                      </a:r>
                      <a:r>
                        <a:rPr lang="en-US" sz="2800" dirty="0" smtClean="0"/>
                        <a:t>O</a:t>
                      </a:r>
                      <a:r>
                        <a:rPr lang="en-US" sz="1600" b="1" dirty="0" smtClean="0"/>
                        <a:t>4</a:t>
                      </a:r>
                    </a:p>
                  </a:txBody>
                  <a:tcPr anchor="ctr">
                    <a:solidFill>
                      <a:srgbClr val="92D050"/>
                    </a:solidFill>
                  </a:tcPr>
                </a:tc>
                <a:tc>
                  <a:txBody>
                    <a:bodyPr/>
                    <a:lstStyle/>
                    <a:p>
                      <a:pPr algn="ctr"/>
                      <a:r>
                        <a:rPr lang="en-US" sz="2800" dirty="0" smtClean="0"/>
                        <a:t>Li</a:t>
                      </a:r>
                    </a:p>
                  </a:txBody>
                  <a:tcPr anchor="ctr">
                    <a:solidFill>
                      <a:srgbClr val="FFC000"/>
                    </a:solidFill>
                  </a:tcPr>
                </a:tc>
              </a:tr>
              <a:tr h="822830">
                <a:tc>
                  <a:txBody>
                    <a:bodyPr/>
                    <a:lstStyle/>
                    <a:p>
                      <a:pPr algn="ctr"/>
                      <a:r>
                        <a:rPr lang="en-US" sz="2800" dirty="0" smtClean="0"/>
                        <a:t>Li Ni </a:t>
                      </a:r>
                      <a:r>
                        <a:rPr lang="en-US" sz="1600" b="1" dirty="0" smtClean="0"/>
                        <a:t>0.5</a:t>
                      </a:r>
                      <a:r>
                        <a:rPr lang="en-US" sz="2800" dirty="0" smtClean="0"/>
                        <a:t> </a:t>
                      </a:r>
                      <a:r>
                        <a:rPr lang="en-US" sz="2800" dirty="0" err="1" smtClean="0"/>
                        <a:t>Mn</a:t>
                      </a:r>
                      <a:r>
                        <a:rPr lang="en-US" sz="2800" dirty="0" smtClean="0"/>
                        <a:t> </a:t>
                      </a:r>
                      <a:r>
                        <a:rPr lang="en-US" sz="1600" b="1" dirty="0" smtClean="0"/>
                        <a:t>1.5</a:t>
                      </a:r>
                      <a:r>
                        <a:rPr lang="en-US" sz="2800" dirty="0" smtClean="0"/>
                        <a:t> O</a:t>
                      </a:r>
                      <a:r>
                        <a:rPr lang="en-US" sz="1600" b="1" dirty="0" smtClean="0"/>
                        <a:t>4</a:t>
                      </a:r>
                    </a:p>
                  </a:txBody>
                  <a:tcPr anchor="ctr">
                    <a:solidFill>
                      <a:srgbClr val="92D050"/>
                    </a:solidFill>
                  </a:tcPr>
                </a:tc>
                <a:tc>
                  <a:txBody>
                    <a:bodyPr/>
                    <a:lstStyle/>
                    <a:p>
                      <a:pPr algn="ctr"/>
                      <a:endParaRPr lang="en-US" sz="2800" dirty="0" smtClean="0"/>
                    </a:p>
                  </a:txBody>
                  <a:tcPr anchor="ctr"/>
                </a:tc>
              </a:tr>
              <a:tr h="822829">
                <a:tc>
                  <a:txBody>
                    <a:bodyPr/>
                    <a:lstStyle/>
                    <a:p>
                      <a:pPr algn="ctr"/>
                      <a:r>
                        <a:rPr lang="en-US" sz="2800" dirty="0" smtClean="0"/>
                        <a:t>Li Fe PO</a:t>
                      </a:r>
                      <a:r>
                        <a:rPr lang="en-US" sz="1600" b="1" dirty="0" smtClean="0"/>
                        <a:t>4</a:t>
                      </a:r>
                    </a:p>
                  </a:txBody>
                  <a:tcPr anchor="ctr">
                    <a:solidFill>
                      <a:srgbClr val="00B0F0"/>
                    </a:solidFill>
                  </a:tcPr>
                </a:tc>
                <a:tc>
                  <a:txBody>
                    <a:bodyPr/>
                    <a:lstStyle/>
                    <a:p>
                      <a:pPr algn="ctr"/>
                      <a:endParaRPr lang="en-US" sz="2800" dirty="0" smtClean="0"/>
                    </a:p>
                  </a:txBody>
                  <a:tcPr anchor="ctr"/>
                </a:tc>
              </a:tr>
            </a:tbl>
          </a:graphicData>
        </a:graphic>
      </p:graphicFrame>
    </p:spTree>
    <p:extLst>
      <p:ext uri="{BB962C8B-B14F-4D97-AF65-F5344CB8AC3E}">
        <p14:creationId xmlns:p14="http://schemas.microsoft.com/office/powerpoint/2010/main" val="20136689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19303273"/>
              </p:ext>
            </p:extLst>
          </p:nvPr>
        </p:nvGraphicFramePr>
        <p:xfrm>
          <a:off x="304800" y="304801"/>
          <a:ext cx="8610598" cy="6324599"/>
        </p:xfrm>
        <a:graphic>
          <a:graphicData uri="http://schemas.openxmlformats.org/drawingml/2006/table">
            <a:tbl>
              <a:tblPr firstRow="1" bandRow="1">
                <a:tableStyleId>{5C22544A-7EE6-4342-B048-85BDC9FD1C3A}</a:tableStyleId>
              </a:tblPr>
              <a:tblGrid>
                <a:gridCol w="8610598"/>
              </a:tblGrid>
              <a:tr h="573622">
                <a:tc>
                  <a:txBody>
                    <a:bodyPr/>
                    <a:lstStyle/>
                    <a:p>
                      <a:pPr algn="ctr"/>
                      <a:r>
                        <a:rPr lang="en-US" sz="2400" dirty="0" smtClean="0"/>
                        <a:t>  LITHIUM  Battery  Autopsy</a:t>
                      </a:r>
                      <a:endParaRPr lang="en-US" sz="2400" dirty="0"/>
                    </a:p>
                  </a:txBody>
                  <a:tcPr anchor="ctr"/>
                </a:tc>
              </a:tr>
              <a:tr h="5750977">
                <a:tc>
                  <a:txBody>
                    <a:bodyPr/>
                    <a:lstStyle/>
                    <a:p>
                      <a:pPr algn="ctr"/>
                      <a:endParaRPr lang="en-US" sz="2400" b="1" dirty="0" smtClean="0"/>
                    </a:p>
                  </a:txBody>
                  <a:tcPr anchor="ctr"/>
                </a:tc>
              </a:tr>
            </a:tbl>
          </a:graphicData>
        </a:graphic>
      </p:graphicFrame>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308" y="1066800"/>
            <a:ext cx="8321675"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96876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93380934"/>
              </p:ext>
            </p:extLst>
          </p:nvPr>
        </p:nvGraphicFramePr>
        <p:xfrm>
          <a:off x="304800" y="304800"/>
          <a:ext cx="8610600" cy="6248401"/>
        </p:xfrm>
        <a:graphic>
          <a:graphicData uri="http://schemas.openxmlformats.org/drawingml/2006/table">
            <a:tbl>
              <a:tblPr firstRow="1" bandRow="1">
                <a:tableStyleId>{5C22544A-7EE6-4342-B048-85BDC9FD1C3A}</a:tableStyleId>
              </a:tblPr>
              <a:tblGrid>
                <a:gridCol w="2870200"/>
                <a:gridCol w="2870200"/>
                <a:gridCol w="2870200"/>
              </a:tblGrid>
              <a:tr h="823007">
                <a:tc gridSpan="3">
                  <a:txBody>
                    <a:bodyPr/>
                    <a:lstStyle/>
                    <a:p>
                      <a:pPr algn="ctr"/>
                      <a:r>
                        <a:rPr lang="en-US" sz="3200" dirty="0" smtClean="0"/>
                        <a:t>21</a:t>
                      </a:r>
                      <a:r>
                        <a:rPr lang="en-US" sz="3200" baseline="30000" dirty="0" smtClean="0"/>
                        <a:t>st</a:t>
                      </a:r>
                      <a:r>
                        <a:rPr lang="en-US" sz="3200" dirty="0" smtClean="0"/>
                        <a:t>   Century – Era of  </a:t>
                      </a:r>
                      <a:r>
                        <a:rPr lang="en-US" sz="3200" dirty="0" err="1" smtClean="0"/>
                        <a:t>Decentralised</a:t>
                      </a:r>
                      <a:r>
                        <a:rPr lang="en-US" sz="3200" dirty="0" smtClean="0"/>
                        <a:t> energy</a:t>
                      </a:r>
                      <a:endParaRPr lang="en-US" sz="3200" dirty="0"/>
                    </a:p>
                  </a:txBody>
                  <a:tcPr anchor="ctr"/>
                </a:tc>
                <a:tc hMerge="1">
                  <a:txBody>
                    <a:bodyPr/>
                    <a:lstStyle/>
                    <a:p>
                      <a:endParaRPr lang="en-US"/>
                    </a:p>
                  </a:txBody>
                  <a:tcPr/>
                </a:tc>
                <a:tc hMerge="1">
                  <a:txBody>
                    <a:bodyPr/>
                    <a:lstStyle/>
                    <a:p>
                      <a:endParaRPr lang="en-US"/>
                    </a:p>
                  </a:txBody>
                  <a:tcPr/>
                </a:tc>
              </a:tr>
              <a:tr h="1808465">
                <a:tc rowSpan="3">
                  <a:txBody>
                    <a:bodyPr/>
                    <a:lstStyle/>
                    <a:p>
                      <a:pPr algn="ctr"/>
                      <a:r>
                        <a:rPr lang="en-US" sz="3200" b="1" dirty="0" smtClean="0"/>
                        <a:t>Decentralized</a:t>
                      </a:r>
                      <a:endParaRPr lang="en-US" sz="3200" b="1" dirty="0"/>
                    </a:p>
                  </a:txBody>
                  <a:tcPr anchor="ctr"/>
                </a:tc>
                <a:tc>
                  <a:txBody>
                    <a:bodyPr/>
                    <a:lstStyle/>
                    <a:p>
                      <a:pPr algn="ctr"/>
                      <a:r>
                        <a:rPr lang="en-US" sz="3200" b="1" dirty="0" smtClean="0"/>
                        <a:t>Energy  Generation</a:t>
                      </a:r>
                      <a:endParaRPr lang="en-US" sz="3200" b="1" dirty="0"/>
                    </a:p>
                  </a:txBody>
                  <a:tcPr anchor="ctr">
                    <a:solidFill>
                      <a:srgbClr val="FFFF00"/>
                    </a:solidFill>
                  </a:tcPr>
                </a:tc>
                <a:tc rowSpan="3">
                  <a:txBody>
                    <a:bodyPr/>
                    <a:lstStyle/>
                    <a:p>
                      <a:pPr algn="ctr"/>
                      <a:r>
                        <a:rPr lang="en-US" sz="3200" b="1" dirty="0" smtClean="0"/>
                        <a:t>Maximum Efficiency</a:t>
                      </a:r>
                      <a:endParaRPr lang="en-US" sz="3200" b="1" dirty="0"/>
                    </a:p>
                  </a:txBody>
                  <a:tcPr anchor="ctr"/>
                </a:tc>
              </a:tr>
              <a:tr h="1808464">
                <a:tc vMerge="1">
                  <a:txBody>
                    <a:bodyPr/>
                    <a:lstStyle/>
                    <a:p>
                      <a:endParaRPr lang="en-US"/>
                    </a:p>
                  </a:txBody>
                  <a:tcPr/>
                </a:tc>
                <a:tc>
                  <a:txBody>
                    <a:bodyPr/>
                    <a:lstStyle/>
                    <a:p>
                      <a:pPr algn="ctr"/>
                      <a:r>
                        <a:rPr lang="en-US" sz="3200" b="1" dirty="0" smtClean="0"/>
                        <a:t>Energy  Storage</a:t>
                      </a:r>
                      <a:endParaRPr lang="en-US" sz="3200" b="1" dirty="0"/>
                    </a:p>
                  </a:txBody>
                  <a:tcPr anchor="ctr">
                    <a:solidFill>
                      <a:srgbClr val="92D050"/>
                    </a:solidFill>
                  </a:tcPr>
                </a:tc>
                <a:tc vMerge="1">
                  <a:txBody>
                    <a:bodyPr/>
                    <a:lstStyle/>
                    <a:p>
                      <a:endParaRPr lang="en-US"/>
                    </a:p>
                  </a:txBody>
                  <a:tcPr/>
                </a:tc>
              </a:tr>
              <a:tr h="1808465">
                <a:tc vMerge="1">
                  <a:txBody>
                    <a:bodyPr/>
                    <a:lstStyle/>
                    <a:p>
                      <a:endParaRPr lang="en-US"/>
                    </a:p>
                  </a:txBody>
                  <a:tcPr/>
                </a:tc>
                <a:tc>
                  <a:txBody>
                    <a:bodyPr/>
                    <a:lstStyle/>
                    <a:p>
                      <a:pPr algn="ctr"/>
                      <a:r>
                        <a:rPr lang="en-US" sz="3200" b="1" dirty="0" smtClean="0"/>
                        <a:t>Energy  </a:t>
                      </a:r>
                      <a:r>
                        <a:rPr lang="en-US" sz="3200" b="1" dirty="0" err="1" smtClean="0"/>
                        <a:t>Utilisation</a:t>
                      </a:r>
                      <a:endParaRPr lang="en-US" sz="3200" b="1" dirty="0"/>
                    </a:p>
                  </a:txBody>
                  <a:tcPr anchor="ctr">
                    <a:solidFill>
                      <a:srgbClr val="FFC000"/>
                    </a:solidFill>
                  </a:tcPr>
                </a:tc>
                <a:tc vMerge="1">
                  <a:txBody>
                    <a:bodyPr/>
                    <a:lstStyle/>
                    <a:p>
                      <a:endParaRPr lang="en-US"/>
                    </a:p>
                  </a:txBody>
                  <a:tcPr/>
                </a:tc>
              </a:tr>
            </a:tbl>
          </a:graphicData>
        </a:graphic>
      </p:graphicFrame>
    </p:spTree>
    <p:extLst>
      <p:ext uri="{BB962C8B-B14F-4D97-AF65-F5344CB8AC3E}">
        <p14:creationId xmlns:p14="http://schemas.microsoft.com/office/powerpoint/2010/main" val="26341318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24122098"/>
              </p:ext>
            </p:extLst>
          </p:nvPr>
        </p:nvGraphicFramePr>
        <p:xfrm>
          <a:off x="304800" y="304801"/>
          <a:ext cx="8610601" cy="6172198"/>
        </p:xfrm>
        <a:graphic>
          <a:graphicData uri="http://schemas.openxmlformats.org/drawingml/2006/table">
            <a:tbl>
              <a:tblPr firstRow="1" bandRow="1">
                <a:tableStyleId>{5C22544A-7EE6-4342-B048-85BDC9FD1C3A}</a:tableStyleId>
              </a:tblPr>
              <a:tblGrid>
                <a:gridCol w="4267200"/>
                <a:gridCol w="1143000"/>
                <a:gridCol w="1524000"/>
                <a:gridCol w="1676401"/>
              </a:tblGrid>
              <a:tr h="605407">
                <a:tc gridSpan="4">
                  <a:txBody>
                    <a:bodyPr/>
                    <a:lstStyle/>
                    <a:p>
                      <a:pPr algn="ctr"/>
                      <a:r>
                        <a:rPr lang="en-US" sz="2400" dirty="0" smtClean="0"/>
                        <a:t>  LITHIUM  Battery  vs  Lead  Acid  Construction comparison</a:t>
                      </a:r>
                      <a:endParaRPr lang="en-US" sz="2400"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r>
              <a:tr h="508758">
                <a:tc>
                  <a:txBody>
                    <a:bodyPr/>
                    <a:lstStyle/>
                    <a:p>
                      <a:pPr algn="ctr"/>
                      <a:endParaRPr lang="en-US" sz="2400" b="1" dirty="0" smtClean="0"/>
                    </a:p>
                  </a:txBody>
                  <a:tcPr anchor="ctr"/>
                </a:tc>
                <a:tc>
                  <a:txBody>
                    <a:bodyPr/>
                    <a:lstStyle/>
                    <a:p>
                      <a:pPr algn="ctr"/>
                      <a:endParaRPr lang="en-US" sz="2400" b="1" dirty="0" smtClean="0"/>
                    </a:p>
                  </a:txBody>
                  <a:tcPr anchor="ctr"/>
                </a:tc>
                <a:tc>
                  <a:txBody>
                    <a:bodyPr/>
                    <a:lstStyle/>
                    <a:p>
                      <a:pPr algn="ctr"/>
                      <a:r>
                        <a:rPr lang="en-US" sz="2400" b="1" dirty="0" smtClean="0"/>
                        <a:t>Lead Acid</a:t>
                      </a:r>
                    </a:p>
                  </a:txBody>
                  <a:tcPr anchor="ctr"/>
                </a:tc>
                <a:tc>
                  <a:txBody>
                    <a:bodyPr/>
                    <a:lstStyle/>
                    <a:p>
                      <a:pPr algn="ctr"/>
                      <a:r>
                        <a:rPr lang="en-US" sz="2400" b="1" dirty="0" smtClean="0"/>
                        <a:t>Lithium ion</a:t>
                      </a:r>
                    </a:p>
                  </a:txBody>
                  <a:tcPr anchor="ctr"/>
                </a:tc>
              </a:tr>
              <a:tr h="505803">
                <a:tc>
                  <a:txBody>
                    <a:bodyPr/>
                    <a:lstStyle/>
                    <a:p>
                      <a:pPr algn="ctr"/>
                      <a:r>
                        <a:rPr lang="en-US" sz="2000" b="1" dirty="0" smtClean="0"/>
                        <a:t>Negative</a:t>
                      </a:r>
                      <a:r>
                        <a:rPr lang="en-US" sz="2000" b="1" baseline="0" dirty="0" smtClean="0"/>
                        <a:t> active material thickness</a:t>
                      </a:r>
                      <a:endParaRPr lang="en-US" sz="2000" b="1" dirty="0" smtClean="0"/>
                    </a:p>
                  </a:txBody>
                  <a:tcPr anchor="ctr"/>
                </a:tc>
                <a:tc>
                  <a:txBody>
                    <a:bodyPr/>
                    <a:lstStyle/>
                    <a:p>
                      <a:pPr algn="ctr"/>
                      <a:r>
                        <a:rPr lang="en-US" sz="2000" b="1" dirty="0" smtClean="0"/>
                        <a:t>micron</a:t>
                      </a:r>
                    </a:p>
                  </a:txBody>
                  <a:tcPr anchor="ctr"/>
                </a:tc>
                <a:tc>
                  <a:txBody>
                    <a:bodyPr/>
                    <a:lstStyle/>
                    <a:p>
                      <a:pPr algn="ctr"/>
                      <a:r>
                        <a:rPr lang="en-US" sz="2000" b="1" dirty="0" smtClean="0"/>
                        <a:t>1400</a:t>
                      </a:r>
                    </a:p>
                  </a:txBody>
                  <a:tcPr anchor="ctr"/>
                </a:tc>
                <a:tc>
                  <a:txBody>
                    <a:bodyPr/>
                    <a:lstStyle/>
                    <a:p>
                      <a:pPr algn="ctr"/>
                      <a:r>
                        <a:rPr lang="en-US" sz="2000" b="1" dirty="0" smtClean="0"/>
                        <a:t>65</a:t>
                      </a:r>
                    </a:p>
                  </a:txBody>
                  <a:tcPr anchor="ctr"/>
                </a:tc>
              </a:tr>
              <a:tr h="505804">
                <a:tc>
                  <a:txBody>
                    <a:bodyPr/>
                    <a:lstStyle/>
                    <a:p>
                      <a:pPr algn="ctr"/>
                      <a:r>
                        <a:rPr lang="en-US" sz="2000" b="1" dirty="0" smtClean="0"/>
                        <a:t>Negative electrode thickness</a:t>
                      </a:r>
                    </a:p>
                  </a:txBody>
                  <a:tcPr anchor="ctr"/>
                </a:tc>
                <a:tc>
                  <a:txBody>
                    <a:bodyPr/>
                    <a:lstStyle/>
                    <a:p>
                      <a:pPr algn="ctr"/>
                      <a:r>
                        <a:rPr lang="en-US" sz="2000" b="1" dirty="0" smtClean="0"/>
                        <a:t>micron</a:t>
                      </a:r>
                    </a:p>
                  </a:txBody>
                  <a:tcPr anchor="ctr"/>
                </a:tc>
                <a:tc>
                  <a:txBody>
                    <a:bodyPr/>
                    <a:lstStyle/>
                    <a:p>
                      <a:pPr algn="ctr"/>
                      <a:r>
                        <a:rPr lang="en-US" sz="2000" b="1" dirty="0" smtClean="0"/>
                        <a:t>1000</a:t>
                      </a:r>
                    </a:p>
                  </a:txBody>
                  <a:tcPr anchor="ctr"/>
                </a:tc>
                <a:tc>
                  <a:txBody>
                    <a:bodyPr/>
                    <a:lstStyle/>
                    <a:p>
                      <a:pPr algn="ctr"/>
                      <a:r>
                        <a:rPr lang="en-US" sz="2000" b="1" dirty="0" smtClean="0"/>
                        <a:t>10</a:t>
                      </a:r>
                    </a:p>
                  </a:txBody>
                  <a:tcPr anchor="ctr"/>
                </a:tc>
              </a:tr>
              <a:tr h="505803">
                <a:tc>
                  <a:txBody>
                    <a:bodyPr/>
                    <a:lstStyle/>
                    <a:p>
                      <a:pPr algn="ctr"/>
                      <a:r>
                        <a:rPr lang="en-US" sz="2000" b="1" dirty="0" smtClean="0"/>
                        <a:t>Negative active material thickness</a:t>
                      </a:r>
                    </a:p>
                  </a:txBody>
                  <a:tcPr anchor="ctr"/>
                </a:tc>
                <a:tc>
                  <a:txBody>
                    <a:bodyPr/>
                    <a:lstStyle/>
                    <a:p>
                      <a:pPr algn="ctr"/>
                      <a:r>
                        <a:rPr lang="en-US" sz="2000" b="1" dirty="0" smtClean="0"/>
                        <a:t>micron</a:t>
                      </a:r>
                    </a:p>
                  </a:txBody>
                  <a:tcPr anchor="ctr"/>
                </a:tc>
                <a:tc>
                  <a:txBody>
                    <a:bodyPr/>
                    <a:lstStyle/>
                    <a:p>
                      <a:pPr algn="ctr"/>
                      <a:endParaRPr lang="en-US" sz="2000" b="1" dirty="0" smtClean="0"/>
                    </a:p>
                  </a:txBody>
                  <a:tcPr anchor="ctr"/>
                </a:tc>
                <a:tc>
                  <a:txBody>
                    <a:bodyPr/>
                    <a:lstStyle/>
                    <a:p>
                      <a:pPr algn="ctr"/>
                      <a:r>
                        <a:rPr lang="en-US" sz="2000" b="1" dirty="0" smtClean="0"/>
                        <a:t>65</a:t>
                      </a:r>
                    </a:p>
                  </a:txBody>
                  <a:tcPr anchor="ctr"/>
                </a:tc>
              </a:tr>
              <a:tr h="505803">
                <a:tc>
                  <a:txBody>
                    <a:bodyPr/>
                    <a:lstStyle/>
                    <a:p>
                      <a:pPr algn="ctr"/>
                      <a:r>
                        <a:rPr lang="en-US" sz="2000" b="1" dirty="0" smtClean="0"/>
                        <a:t>Separator thickness</a:t>
                      </a:r>
                    </a:p>
                  </a:txBody>
                  <a:tcPr anchor="ctr"/>
                </a:tc>
                <a:tc>
                  <a:txBody>
                    <a:bodyPr/>
                    <a:lstStyle/>
                    <a:p>
                      <a:pPr algn="ctr"/>
                      <a:r>
                        <a:rPr lang="en-US" sz="2000" b="1" dirty="0" smtClean="0"/>
                        <a:t>micron</a:t>
                      </a:r>
                    </a:p>
                  </a:txBody>
                  <a:tcPr anchor="ctr"/>
                </a:tc>
                <a:tc>
                  <a:txBody>
                    <a:bodyPr/>
                    <a:lstStyle/>
                    <a:p>
                      <a:pPr algn="ctr"/>
                      <a:r>
                        <a:rPr lang="en-US" sz="2000" b="1" dirty="0" smtClean="0"/>
                        <a:t>250/750</a:t>
                      </a:r>
                    </a:p>
                  </a:txBody>
                  <a:tcPr anchor="ctr"/>
                </a:tc>
                <a:tc>
                  <a:txBody>
                    <a:bodyPr/>
                    <a:lstStyle/>
                    <a:p>
                      <a:pPr algn="ctr"/>
                      <a:r>
                        <a:rPr lang="en-US" sz="2000" b="1" dirty="0" smtClean="0"/>
                        <a:t>20</a:t>
                      </a:r>
                    </a:p>
                  </a:txBody>
                  <a:tcPr anchor="ctr"/>
                </a:tc>
              </a:tr>
              <a:tr h="505803">
                <a:tc>
                  <a:txBody>
                    <a:bodyPr/>
                    <a:lstStyle/>
                    <a:p>
                      <a:pPr algn="ctr"/>
                      <a:r>
                        <a:rPr lang="en-US" sz="2000" b="1" dirty="0" smtClean="0"/>
                        <a:t>Positive active material thickness</a:t>
                      </a:r>
                    </a:p>
                  </a:txBody>
                  <a:tcPr anchor="ctr"/>
                </a:tc>
                <a:tc>
                  <a:txBody>
                    <a:bodyPr/>
                    <a:lstStyle/>
                    <a:p>
                      <a:pPr algn="ctr"/>
                      <a:r>
                        <a:rPr lang="en-US" sz="2000" b="1" dirty="0" smtClean="0"/>
                        <a:t>micron</a:t>
                      </a:r>
                    </a:p>
                  </a:txBody>
                  <a:tcPr anchor="ctr"/>
                </a:tc>
                <a:tc>
                  <a:txBody>
                    <a:bodyPr/>
                    <a:lstStyle/>
                    <a:p>
                      <a:pPr algn="ctr"/>
                      <a:r>
                        <a:rPr lang="en-US" sz="2000" b="1" dirty="0" smtClean="0"/>
                        <a:t>1600</a:t>
                      </a:r>
                    </a:p>
                  </a:txBody>
                  <a:tcPr anchor="ctr"/>
                </a:tc>
                <a:tc>
                  <a:txBody>
                    <a:bodyPr/>
                    <a:lstStyle/>
                    <a:p>
                      <a:pPr algn="ctr"/>
                      <a:r>
                        <a:rPr lang="en-US" sz="2000" b="1" dirty="0" smtClean="0"/>
                        <a:t>55</a:t>
                      </a:r>
                    </a:p>
                  </a:txBody>
                  <a:tcPr anchor="ctr"/>
                </a:tc>
              </a:tr>
              <a:tr h="505803">
                <a:tc>
                  <a:txBody>
                    <a:bodyPr/>
                    <a:lstStyle/>
                    <a:p>
                      <a:pPr algn="ctr"/>
                      <a:r>
                        <a:rPr lang="en-US" sz="2000" b="1" dirty="0" smtClean="0"/>
                        <a:t>Positive electrode thickness</a:t>
                      </a:r>
                    </a:p>
                  </a:txBody>
                  <a:tcPr anchor="ctr"/>
                </a:tc>
                <a:tc>
                  <a:txBody>
                    <a:bodyPr/>
                    <a:lstStyle/>
                    <a:p>
                      <a:pPr algn="ctr"/>
                      <a:r>
                        <a:rPr lang="en-US" sz="2000" b="1" dirty="0" smtClean="0"/>
                        <a:t>micron</a:t>
                      </a:r>
                    </a:p>
                  </a:txBody>
                  <a:tcPr anchor="ctr"/>
                </a:tc>
                <a:tc>
                  <a:txBody>
                    <a:bodyPr/>
                    <a:lstStyle/>
                    <a:p>
                      <a:pPr algn="ctr"/>
                      <a:r>
                        <a:rPr lang="en-US" sz="2000" b="1" dirty="0" smtClean="0"/>
                        <a:t>1200</a:t>
                      </a:r>
                    </a:p>
                  </a:txBody>
                  <a:tcPr anchor="ctr"/>
                </a:tc>
                <a:tc>
                  <a:txBody>
                    <a:bodyPr/>
                    <a:lstStyle/>
                    <a:p>
                      <a:pPr algn="ctr"/>
                      <a:r>
                        <a:rPr lang="en-US" sz="2000" b="1" dirty="0" smtClean="0"/>
                        <a:t>15</a:t>
                      </a:r>
                    </a:p>
                  </a:txBody>
                  <a:tcPr anchor="ctr"/>
                </a:tc>
              </a:tr>
              <a:tr h="505804">
                <a:tc>
                  <a:txBody>
                    <a:bodyPr/>
                    <a:lstStyle/>
                    <a:p>
                      <a:pPr algn="ctr"/>
                      <a:r>
                        <a:rPr lang="en-US" sz="2000" b="1" dirty="0" smtClean="0"/>
                        <a:t>Positive active material thickness</a:t>
                      </a:r>
                    </a:p>
                  </a:txBody>
                  <a:tcPr anchor="ctr"/>
                </a:tc>
                <a:tc>
                  <a:txBody>
                    <a:bodyPr/>
                    <a:lstStyle/>
                    <a:p>
                      <a:pPr algn="ctr"/>
                      <a:r>
                        <a:rPr lang="en-US" sz="2000" b="1" dirty="0" smtClean="0"/>
                        <a:t>micron</a:t>
                      </a:r>
                    </a:p>
                  </a:txBody>
                  <a:tcPr anchor="ctr"/>
                </a:tc>
                <a:tc>
                  <a:txBody>
                    <a:bodyPr/>
                    <a:lstStyle/>
                    <a:p>
                      <a:pPr algn="ctr"/>
                      <a:endParaRPr lang="en-US" sz="2000" b="1" dirty="0" smtClean="0"/>
                    </a:p>
                  </a:txBody>
                  <a:tcPr anchor="ctr"/>
                </a:tc>
                <a:tc>
                  <a:txBody>
                    <a:bodyPr/>
                    <a:lstStyle/>
                    <a:p>
                      <a:pPr algn="ctr"/>
                      <a:r>
                        <a:rPr lang="en-US" sz="2000" b="1" dirty="0" smtClean="0"/>
                        <a:t>55</a:t>
                      </a:r>
                    </a:p>
                  </a:txBody>
                  <a:tcPr anchor="ctr"/>
                </a:tc>
              </a:tr>
              <a:tr h="505804">
                <a:tc>
                  <a:txBody>
                    <a:bodyPr/>
                    <a:lstStyle/>
                    <a:p>
                      <a:pPr algn="ctr"/>
                      <a:r>
                        <a:rPr lang="en-US" sz="2000" b="1" dirty="0" smtClean="0"/>
                        <a:t>Total active block thickness</a:t>
                      </a:r>
                    </a:p>
                  </a:txBody>
                  <a:tcPr anchor="ctr"/>
                </a:tc>
                <a:tc>
                  <a:txBody>
                    <a:bodyPr/>
                    <a:lstStyle/>
                    <a:p>
                      <a:pPr algn="ctr"/>
                      <a:r>
                        <a:rPr lang="en-US" sz="2000" b="1" dirty="0" smtClean="0"/>
                        <a:t>micron</a:t>
                      </a:r>
                    </a:p>
                  </a:txBody>
                  <a:tcPr anchor="ctr"/>
                </a:tc>
                <a:tc>
                  <a:txBody>
                    <a:bodyPr/>
                    <a:lstStyle/>
                    <a:p>
                      <a:pPr algn="ctr"/>
                      <a:r>
                        <a:rPr lang="en-US" sz="2000" b="1" dirty="0" smtClean="0"/>
                        <a:t>4000</a:t>
                      </a:r>
                    </a:p>
                  </a:txBody>
                  <a:tcPr anchor="ctr"/>
                </a:tc>
                <a:tc>
                  <a:txBody>
                    <a:bodyPr/>
                    <a:lstStyle/>
                    <a:p>
                      <a:pPr algn="ctr"/>
                      <a:r>
                        <a:rPr lang="en-US" sz="2000" b="1" dirty="0" smtClean="0"/>
                        <a:t>285</a:t>
                      </a:r>
                    </a:p>
                  </a:txBody>
                  <a:tcPr anchor="ctr"/>
                </a:tc>
              </a:tr>
              <a:tr h="1011606">
                <a:tc gridSpan="4">
                  <a:txBody>
                    <a:bodyPr/>
                    <a:lstStyle/>
                    <a:p>
                      <a:pPr algn="l"/>
                      <a:r>
                        <a:rPr lang="en-US" sz="2000" b="1" dirty="0" smtClean="0"/>
                        <a:t>Because of very low thickness,  Lithium ion is able to provide higher energy and higher power compared to other system.  Once the thickness increased then for</a:t>
                      </a:r>
                      <a:r>
                        <a:rPr lang="en-US" sz="2000" b="1" baseline="0" dirty="0" smtClean="0"/>
                        <a:t> given power  more active material to be stuffed into system</a:t>
                      </a:r>
                      <a:endParaRPr lang="en-US" sz="2000" b="1" dirty="0" smtClean="0"/>
                    </a:p>
                  </a:txBody>
                  <a:tcPr>
                    <a:solidFill>
                      <a:srgbClr val="FFFF00"/>
                    </a:solidFill>
                  </a:tcPr>
                </a:tc>
                <a:tc hMerge="1">
                  <a:txBody>
                    <a:bodyPr/>
                    <a:lstStyle/>
                    <a:p>
                      <a:pPr algn="ctr"/>
                      <a:endParaRPr lang="en-US" sz="2000" b="1" dirty="0" smtClean="0"/>
                    </a:p>
                  </a:txBody>
                  <a:tcPr anchor="ctr"/>
                </a:tc>
                <a:tc hMerge="1">
                  <a:txBody>
                    <a:bodyPr/>
                    <a:lstStyle/>
                    <a:p>
                      <a:pPr algn="ctr"/>
                      <a:endParaRPr lang="en-US" sz="2000" b="1" dirty="0" smtClean="0"/>
                    </a:p>
                  </a:txBody>
                  <a:tcPr anchor="ctr"/>
                </a:tc>
                <a:tc hMerge="1">
                  <a:txBody>
                    <a:bodyPr/>
                    <a:lstStyle/>
                    <a:p>
                      <a:pPr algn="ctr"/>
                      <a:endParaRPr lang="en-US" sz="2000" b="1" dirty="0" smtClean="0"/>
                    </a:p>
                  </a:txBody>
                  <a:tcPr anchor="ctr"/>
                </a:tc>
              </a:tr>
            </a:tbl>
          </a:graphicData>
        </a:graphic>
      </p:graphicFrame>
    </p:spTree>
    <p:extLst>
      <p:ext uri="{BB962C8B-B14F-4D97-AF65-F5344CB8AC3E}">
        <p14:creationId xmlns:p14="http://schemas.microsoft.com/office/powerpoint/2010/main" val="33862415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4061223"/>
              </p:ext>
            </p:extLst>
          </p:nvPr>
        </p:nvGraphicFramePr>
        <p:xfrm>
          <a:off x="304800" y="304801"/>
          <a:ext cx="8610598" cy="6324599"/>
        </p:xfrm>
        <a:graphic>
          <a:graphicData uri="http://schemas.openxmlformats.org/drawingml/2006/table">
            <a:tbl>
              <a:tblPr firstRow="1" bandRow="1">
                <a:tableStyleId>{5C22544A-7EE6-4342-B048-85BDC9FD1C3A}</a:tableStyleId>
              </a:tblPr>
              <a:tblGrid>
                <a:gridCol w="8610598"/>
              </a:tblGrid>
              <a:tr h="573622">
                <a:tc>
                  <a:txBody>
                    <a:bodyPr/>
                    <a:lstStyle/>
                    <a:p>
                      <a:pPr algn="ctr"/>
                      <a:r>
                        <a:rPr lang="en-US" sz="2400" dirty="0" smtClean="0"/>
                        <a:t>  Impact</a:t>
                      </a:r>
                      <a:r>
                        <a:rPr lang="en-US" sz="2400" baseline="0" dirty="0" smtClean="0"/>
                        <a:t> of thickness on Capacity (NMC electrode)</a:t>
                      </a:r>
                      <a:endParaRPr lang="en-US" sz="2400" dirty="0"/>
                    </a:p>
                  </a:txBody>
                  <a:tcPr anchor="ctr"/>
                </a:tc>
              </a:tr>
              <a:tr h="5750977">
                <a:tc>
                  <a:txBody>
                    <a:bodyPr/>
                    <a:lstStyle/>
                    <a:p>
                      <a:pPr algn="ctr"/>
                      <a:endParaRPr lang="en-US" sz="2400" b="1" dirty="0" smtClean="0"/>
                    </a:p>
                  </a:txBody>
                  <a:tcPr anchor="ctr"/>
                </a:tc>
              </a:tr>
            </a:tbl>
          </a:graphicData>
        </a:graphic>
      </p:graphicFrame>
      <p:pic>
        <p:nvPicPr>
          <p:cNvPr id="614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9318" t="49405" r="12451"/>
          <a:stretch/>
        </p:blipFill>
        <p:spPr bwMode="auto">
          <a:xfrm>
            <a:off x="381001" y="1070428"/>
            <a:ext cx="8458200" cy="5406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048000" y="5117068"/>
            <a:ext cx="3516219" cy="369332"/>
          </a:xfrm>
          <a:prstGeom prst="rect">
            <a:avLst/>
          </a:prstGeom>
          <a:solidFill>
            <a:srgbClr val="FFFF00"/>
          </a:solidFill>
        </p:spPr>
        <p:txBody>
          <a:bodyPr wrap="none" rtlCol="0">
            <a:spAutoFit/>
          </a:bodyPr>
          <a:lstStyle/>
          <a:p>
            <a:r>
              <a:rPr lang="en-US" b="1" dirty="0" smtClean="0"/>
              <a:t>JECS, 162 (7)  A 1196- A1201 (2015</a:t>
            </a:r>
            <a:r>
              <a:rPr lang="en-US" dirty="0" smtClean="0"/>
              <a:t>)</a:t>
            </a:r>
            <a:endParaRPr lang="en-US" dirty="0"/>
          </a:p>
        </p:txBody>
      </p:sp>
    </p:spTree>
    <p:extLst>
      <p:ext uri="{BB962C8B-B14F-4D97-AF65-F5344CB8AC3E}">
        <p14:creationId xmlns:p14="http://schemas.microsoft.com/office/powerpoint/2010/main" val="8375230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28083580"/>
              </p:ext>
            </p:extLst>
          </p:nvPr>
        </p:nvGraphicFramePr>
        <p:xfrm>
          <a:off x="304800" y="304801"/>
          <a:ext cx="8610598" cy="6324600"/>
        </p:xfrm>
        <a:graphic>
          <a:graphicData uri="http://schemas.openxmlformats.org/drawingml/2006/table">
            <a:tbl>
              <a:tblPr firstRow="1" bandRow="1">
                <a:tableStyleId>{5C22544A-7EE6-4342-B048-85BDC9FD1C3A}</a:tableStyleId>
              </a:tblPr>
              <a:tblGrid>
                <a:gridCol w="609600"/>
                <a:gridCol w="8000998"/>
              </a:tblGrid>
              <a:tr h="573622">
                <a:tc gridSpan="2">
                  <a:txBody>
                    <a:bodyPr/>
                    <a:lstStyle/>
                    <a:p>
                      <a:pPr algn="ctr"/>
                      <a:r>
                        <a:rPr lang="en-US" sz="2400" dirty="0" smtClean="0"/>
                        <a:t>  Impact</a:t>
                      </a:r>
                      <a:r>
                        <a:rPr lang="en-US" sz="2400" baseline="0" dirty="0" smtClean="0"/>
                        <a:t> of thickness on Capacity (NMC electrode)</a:t>
                      </a:r>
                      <a:endParaRPr lang="en-US" sz="2400" dirty="0"/>
                    </a:p>
                  </a:txBody>
                  <a:tcPr anchor="ctr"/>
                </a:tc>
                <a:tc hMerge="1">
                  <a:txBody>
                    <a:bodyPr/>
                    <a:lstStyle/>
                    <a:p>
                      <a:endParaRPr lang="en-US"/>
                    </a:p>
                  </a:txBody>
                  <a:tcPr/>
                </a:tc>
              </a:tr>
              <a:tr h="718872">
                <a:tc>
                  <a:txBody>
                    <a:bodyPr/>
                    <a:lstStyle/>
                    <a:p>
                      <a:pPr algn="ctr"/>
                      <a:r>
                        <a:rPr lang="en-US" sz="1800" b="1" dirty="0" smtClean="0"/>
                        <a:t>1</a:t>
                      </a:r>
                    </a:p>
                  </a:txBody>
                  <a:tcPr anchor="ctr"/>
                </a:tc>
                <a:tc>
                  <a:txBody>
                    <a:bodyPr/>
                    <a:lstStyle/>
                    <a:p>
                      <a:pPr algn="l"/>
                      <a:r>
                        <a:rPr lang="en-US" sz="1800" b="1" dirty="0" smtClean="0"/>
                        <a:t>The coulombic</a:t>
                      </a:r>
                      <a:r>
                        <a:rPr lang="en-US" sz="1800" b="1" baseline="0" dirty="0" smtClean="0"/>
                        <a:t>  efficiency  of  Lithium battery is more than 99.5%  is due to  low active material thickness ( 50 micron)</a:t>
                      </a:r>
                      <a:endParaRPr lang="en-US" sz="1800" b="1" dirty="0" smtClean="0"/>
                    </a:p>
                  </a:txBody>
                  <a:tcPr anchor="ctr"/>
                </a:tc>
              </a:tr>
              <a:tr h="718872">
                <a:tc>
                  <a:txBody>
                    <a:bodyPr/>
                    <a:lstStyle/>
                    <a:p>
                      <a:pPr algn="ctr"/>
                      <a:r>
                        <a:rPr lang="en-US" sz="1800" b="1" dirty="0" smtClean="0"/>
                        <a:t>2</a:t>
                      </a:r>
                    </a:p>
                  </a:txBody>
                  <a:tcPr anchor="ctr"/>
                </a:tc>
                <a:tc>
                  <a:txBody>
                    <a:bodyPr/>
                    <a:lstStyle/>
                    <a:p>
                      <a:pPr algn="l"/>
                      <a:r>
                        <a:rPr lang="en-US" sz="1800" b="1" dirty="0" smtClean="0"/>
                        <a:t>Increase  in thickness beyond  50 micron resulting  in decreasing  coulombic efficiency  and also   life  under operating  discharge  ( more</a:t>
                      </a:r>
                      <a:r>
                        <a:rPr lang="en-US" sz="1800" b="1" baseline="0" dirty="0" smtClean="0"/>
                        <a:t> than C/3 rate)</a:t>
                      </a:r>
                      <a:endParaRPr lang="en-US" sz="1800" b="1" dirty="0" smtClean="0"/>
                    </a:p>
                  </a:txBody>
                  <a:tcPr anchor="ctr"/>
                </a:tc>
              </a:tr>
              <a:tr h="718872">
                <a:tc>
                  <a:txBody>
                    <a:bodyPr/>
                    <a:lstStyle/>
                    <a:p>
                      <a:pPr algn="ctr"/>
                      <a:r>
                        <a:rPr lang="en-US" sz="1800" b="1" dirty="0" smtClean="0"/>
                        <a:t>3</a:t>
                      </a:r>
                    </a:p>
                  </a:txBody>
                  <a:tcPr anchor="ctr"/>
                </a:tc>
                <a:tc>
                  <a:txBody>
                    <a:bodyPr/>
                    <a:lstStyle/>
                    <a:p>
                      <a:pPr algn="l"/>
                      <a:r>
                        <a:rPr lang="en-US" sz="1800" b="1" dirty="0" smtClean="0"/>
                        <a:t>Diffusion</a:t>
                      </a:r>
                      <a:r>
                        <a:rPr lang="en-US" sz="1800" b="1" baseline="0" dirty="0" smtClean="0"/>
                        <a:t> of  Lithium ion inside active material is major problem</a:t>
                      </a:r>
                      <a:endParaRPr lang="en-US" sz="1800" b="1" dirty="0" smtClean="0"/>
                    </a:p>
                  </a:txBody>
                  <a:tcPr anchor="ctr"/>
                </a:tc>
              </a:tr>
              <a:tr h="718873">
                <a:tc>
                  <a:txBody>
                    <a:bodyPr/>
                    <a:lstStyle/>
                    <a:p>
                      <a:pPr algn="ctr"/>
                      <a:r>
                        <a:rPr lang="en-US" sz="1800" b="1" dirty="0" smtClean="0"/>
                        <a:t>4</a:t>
                      </a:r>
                    </a:p>
                  </a:txBody>
                  <a:tcPr anchor="ctr"/>
                </a:tc>
                <a:tc>
                  <a:txBody>
                    <a:bodyPr/>
                    <a:lstStyle/>
                    <a:p>
                      <a:pPr algn="l"/>
                      <a:r>
                        <a:rPr lang="en-US" sz="1800" b="1" dirty="0" smtClean="0"/>
                        <a:t>Heat generation  due to IR is another problem</a:t>
                      </a:r>
                    </a:p>
                  </a:txBody>
                  <a:tcPr anchor="ctr"/>
                </a:tc>
              </a:tr>
              <a:tr h="718873">
                <a:tc>
                  <a:txBody>
                    <a:bodyPr/>
                    <a:lstStyle/>
                    <a:p>
                      <a:pPr algn="ctr"/>
                      <a:r>
                        <a:rPr lang="en-US" sz="1800" b="1" dirty="0" smtClean="0"/>
                        <a:t>5</a:t>
                      </a:r>
                    </a:p>
                  </a:txBody>
                  <a:tcPr anchor="ctr"/>
                </a:tc>
                <a:tc>
                  <a:txBody>
                    <a:bodyPr/>
                    <a:lstStyle/>
                    <a:p>
                      <a:pPr algn="l"/>
                      <a:r>
                        <a:rPr lang="en-US" sz="1800" b="1" dirty="0" smtClean="0"/>
                        <a:t>Manufacturing  higher Ah single</a:t>
                      </a:r>
                      <a:r>
                        <a:rPr lang="en-US" sz="1800" b="1" baseline="0" dirty="0" smtClean="0"/>
                        <a:t> cell in  cylindrical configuration is  a major issue.  Hence  maximum Ah  till now  is 7Ah</a:t>
                      </a:r>
                      <a:endParaRPr lang="en-US" sz="1800" b="1" dirty="0" smtClean="0"/>
                    </a:p>
                  </a:txBody>
                  <a:tcPr anchor="ctr"/>
                </a:tc>
              </a:tr>
              <a:tr h="718872">
                <a:tc>
                  <a:txBody>
                    <a:bodyPr/>
                    <a:lstStyle/>
                    <a:p>
                      <a:pPr algn="ctr"/>
                      <a:r>
                        <a:rPr lang="en-US" sz="1800" b="1" dirty="0" smtClean="0"/>
                        <a:t>6</a:t>
                      </a:r>
                    </a:p>
                  </a:txBody>
                  <a:tcPr anchor="ctr"/>
                </a:tc>
                <a:tc>
                  <a:txBody>
                    <a:bodyPr/>
                    <a:lstStyle/>
                    <a:p>
                      <a:pPr algn="l"/>
                      <a:r>
                        <a:rPr lang="en-US" sz="1800" b="1" dirty="0" smtClean="0"/>
                        <a:t>In prismatic  version  a single cell of  110Ah available.  The impact of heat under high  rate discharge  will be an issue</a:t>
                      </a:r>
                    </a:p>
                  </a:txBody>
                  <a:tcPr anchor="ctr"/>
                </a:tc>
              </a:tr>
              <a:tr h="718872">
                <a:tc>
                  <a:txBody>
                    <a:bodyPr/>
                    <a:lstStyle/>
                    <a:p>
                      <a:pPr algn="ctr"/>
                      <a:r>
                        <a:rPr lang="en-US" sz="1800" b="1" dirty="0" smtClean="0"/>
                        <a:t>7</a:t>
                      </a:r>
                    </a:p>
                  </a:txBody>
                  <a:tcPr anchor="ctr"/>
                </a:tc>
                <a:tc>
                  <a:txBody>
                    <a:bodyPr/>
                    <a:lstStyle/>
                    <a:p>
                      <a:pPr algn="l"/>
                      <a:r>
                        <a:rPr lang="en-US" sz="1800" b="1" dirty="0" smtClean="0"/>
                        <a:t>In field,  lithium  battery needs  more </a:t>
                      </a:r>
                      <a:r>
                        <a:rPr lang="en-US" sz="1800" b="1" baseline="0" dirty="0" smtClean="0"/>
                        <a:t> no. of cells to be assembled  in parallel and in series.   More the no. of cells, more the probability of failure</a:t>
                      </a:r>
                      <a:endParaRPr lang="en-US" sz="1800" b="1" dirty="0" smtClean="0"/>
                    </a:p>
                  </a:txBody>
                  <a:tcPr anchor="ctr"/>
                </a:tc>
              </a:tr>
              <a:tr h="718872">
                <a:tc>
                  <a:txBody>
                    <a:bodyPr/>
                    <a:lstStyle/>
                    <a:p>
                      <a:pPr algn="ctr"/>
                      <a:r>
                        <a:rPr lang="en-US" sz="1800" b="1" dirty="0" smtClean="0"/>
                        <a:t>8</a:t>
                      </a:r>
                    </a:p>
                  </a:txBody>
                  <a:tcPr anchor="ctr"/>
                </a:tc>
                <a:tc>
                  <a:txBody>
                    <a:bodyPr/>
                    <a:lstStyle/>
                    <a:p>
                      <a:pPr algn="l"/>
                      <a:r>
                        <a:rPr lang="en-US" sz="1800" b="1" dirty="0" smtClean="0"/>
                        <a:t>Thermal management</a:t>
                      </a:r>
                      <a:r>
                        <a:rPr lang="en-US" sz="1800" b="1" baseline="0" dirty="0" smtClean="0"/>
                        <a:t> is another  important  factor to be considered with Lithium</a:t>
                      </a:r>
                      <a:endParaRPr lang="en-US" sz="1800" b="1" dirty="0" smtClean="0"/>
                    </a:p>
                  </a:txBody>
                  <a:tcPr anchor="ctr"/>
                </a:tc>
              </a:tr>
            </a:tbl>
          </a:graphicData>
        </a:graphic>
      </p:graphicFrame>
    </p:spTree>
    <p:extLst>
      <p:ext uri="{BB962C8B-B14F-4D97-AF65-F5344CB8AC3E}">
        <p14:creationId xmlns:p14="http://schemas.microsoft.com/office/powerpoint/2010/main" val="34795557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13350940"/>
              </p:ext>
            </p:extLst>
          </p:nvPr>
        </p:nvGraphicFramePr>
        <p:xfrm>
          <a:off x="304800" y="304800"/>
          <a:ext cx="8610600" cy="6172200"/>
        </p:xfrm>
        <a:graphic>
          <a:graphicData uri="http://schemas.openxmlformats.org/drawingml/2006/table">
            <a:tbl>
              <a:tblPr firstRow="1" bandRow="1">
                <a:tableStyleId>{5C22544A-7EE6-4342-B048-85BDC9FD1C3A}</a:tableStyleId>
              </a:tblPr>
              <a:tblGrid>
                <a:gridCol w="4305300"/>
                <a:gridCol w="4305300"/>
              </a:tblGrid>
              <a:tr h="1109243">
                <a:tc gridSpan="2">
                  <a:txBody>
                    <a:bodyPr/>
                    <a:lstStyle/>
                    <a:p>
                      <a:pPr algn="ctr"/>
                      <a:r>
                        <a:rPr lang="en-US" sz="2400" dirty="0" smtClean="0"/>
                        <a:t>  Challenge  from  Chemistry  -  Half</a:t>
                      </a:r>
                      <a:r>
                        <a:rPr lang="en-US" sz="2400" baseline="0" dirty="0" smtClean="0"/>
                        <a:t> cell reactions  in Lithium ion Batteries</a:t>
                      </a:r>
                      <a:endParaRPr lang="en-US" sz="2400" dirty="0"/>
                    </a:p>
                  </a:txBody>
                  <a:tcPr anchor="ctr"/>
                </a:tc>
                <a:tc hMerge="1">
                  <a:txBody>
                    <a:bodyPr/>
                    <a:lstStyle/>
                    <a:p>
                      <a:endParaRPr lang="en-US"/>
                    </a:p>
                  </a:txBody>
                  <a:tcPr/>
                </a:tc>
              </a:tr>
              <a:tr h="608781">
                <a:tc>
                  <a:txBody>
                    <a:bodyPr/>
                    <a:lstStyle/>
                    <a:p>
                      <a:pPr algn="ctr"/>
                      <a:r>
                        <a:rPr lang="en-US" sz="2400" b="1" dirty="0" smtClean="0"/>
                        <a:t>Positive  electrode</a:t>
                      </a:r>
                    </a:p>
                  </a:txBody>
                  <a:tcPr anchor="ctr"/>
                </a:tc>
                <a:tc>
                  <a:txBody>
                    <a:bodyPr/>
                    <a:lstStyle/>
                    <a:p>
                      <a:pPr algn="ctr"/>
                      <a:r>
                        <a:rPr lang="en-US" sz="2400" b="1" dirty="0" smtClean="0"/>
                        <a:t>Negative  electrode</a:t>
                      </a:r>
                    </a:p>
                  </a:txBody>
                  <a:tcPr anchor="ctr"/>
                </a:tc>
              </a:tr>
              <a:tr h="1484725">
                <a:tc>
                  <a:txBody>
                    <a:bodyPr/>
                    <a:lstStyle/>
                    <a:p>
                      <a:pPr algn="ctr"/>
                      <a:r>
                        <a:rPr lang="en-US" sz="2800" b="1" dirty="0" smtClean="0"/>
                        <a:t>Li</a:t>
                      </a:r>
                      <a:r>
                        <a:rPr lang="en-US" sz="1800" b="1" dirty="0" smtClean="0"/>
                        <a:t> </a:t>
                      </a:r>
                      <a:r>
                        <a:rPr lang="en-US" sz="2400" b="1" dirty="0" smtClean="0"/>
                        <a:t>MO</a:t>
                      </a:r>
                      <a:r>
                        <a:rPr lang="en-US" sz="1800" b="1" dirty="0" smtClean="0"/>
                        <a:t>2               </a:t>
                      </a:r>
                      <a:r>
                        <a:rPr lang="en-US" sz="2400" b="1" dirty="0" smtClean="0"/>
                        <a:t>Li</a:t>
                      </a:r>
                      <a:r>
                        <a:rPr lang="en-US" sz="1800" b="1" baseline="0" dirty="0" smtClean="0"/>
                        <a:t> (1-x) </a:t>
                      </a:r>
                      <a:r>
                        <a:rPr lang="en-US" sz="2400" b="1" baseline="0" dirty="0" smtClean="0"/>
                        <a:t>MO</a:t>
                      </a:r>
                      <a:r>
                        <a:rPr lang="en-US" sz="1800" b="1" baseline="0" dirty="0" smtClean="0"/>
                        <a:t>2 + x </a:t>
                      </a:r>
                      <a:r>
                        <a:rPr lang="en-US" sz="2400" b="1" baseline="0" dirty="0" smtClean="0"/>
                        <a:t>Li</a:t>
                      </a:r>
                      <a:r>
                        <a:rPr lang="en-US" sz="1800" b="1" baseline="0" dirty="0" smtClean="0"/>
                        <a:t> +      </a:t>
                      </a:r>
                      <a:r>
                        <a:rPr lang="en-US" sz="2400" b="1" baseline="0" dirty="0" smtClean="0"/>
                        <a:t>+</a:t>
                      </a:r>
                      <a:r>
                        <a:rPr lang="en-US" sz="1800" b="1" baseline="0" dirty="0" smtClean="0"/>
                        <a:t> x </a:t>
                      </a:r>
                      <a:r>
                        <a:rPr lang="en-US" sz="2400" b="1" baseline="0" dirty="0" smtClean="0"/>
                        <a:t>e-</a:t>
                      </a:r>
                      <a:endParaRPr lang="en-US" sz="2400" b="1" dirty="0" smtClean="0"/>
                    </a:p>
                  </a:txBody>
                  <a:tcPr anchor="ctr">
                    <a:solidFill>
                      <a:srgbClr val="FFFF00"/>
                    </a:solidFill>
                  </a:tcPr>
                </a:tc>
                <a:tc rowSpan="2">
                  <a:txBody>
                    <a:bodyPr/>
                    <a:lstStyle/>
                    <a:p>
                      <a:pPr algn="ctr"/>
                      <a:r>
                        <a:rPr lang="en-US" sz="2400" b="1" dirty="0" smtClean="0"/>
                        <a:t>C</a:t>
                      </a:r>
                      <a:r>
                        <a:rPr lang="en-US" sz="1800" b="1" dirty="0" smtClean="0"/>
                        <a:t>6</a:t>
                      </a:r>
                      <a:r>
                        <a:rPr lang="en-US" sz="2400" b="1" dirty="0" smtClean="0"/>
                        <a:t> +</a:t>
                      </a:r>
                      <a:r>
                        <a:rPr lang="en-US" sz="1800" b="1" dirty="0" smtClean="0"/>
                        <a:t>x</a:t>
                      </a:r>
                      <a:r>
                        <a:rPr lang="en-US" sz="2400" b="1" dirty="0" smtClean="0"/>
                        <a:t> Li (+) + </a:t>
                      </a:r>
                      <a:r>
                        <a:rPr lang="en-US" sz="1800" b="1" dirty="0" smtClean="0"/>
                        <a:t>x</a:t>
                      </a:r>
                      <a:r>
                        <a:rPr lang="en-US" sz="2400" b="1" dirty="0" smtClean="0"/>
                        <a:t> e (-</a:t>
                      </a:r>
                      <a:r>
                        <a:rPr lang="en-US" sz="1800" dirty="0" smtClean="0"/>
                        <a:t>)</a:t>
                      </a:r>
                      <a:r>
                        <a:rPr lang="en-US" sz="1800" baseline="0" dirty="0" smtClean="0"/>
                        <a:t>                 </a:t>
                      </a:r>
                      <a:r>
                        <a:rPr lang="en-US" sz="2400" b="1" baseline="0" dirty="0" err="1" smtClean="0"/>
                        <a:t>Li</a:t>
                      </a:r>
                      <a:r>
                        <a:rPr lang="en-US" sz="1800" b="1" baseline="0" dirty="0" err="1" smtClean="0"/>
                        <a:t>x</a:t>
                      </a:r>
                      <a:r>
                        <a:rPr lang="en-US" sz="2400" b="1" baseline="0" dirty="0" smtClean="0"/>
                        <a:t> C</a:t>
                      </a:r>
                      <a:r>
                        <a:rPr lang="en-US" sz="1800" b="1" baseline="0" dirty="0" smtClean="0"/>
                        <a:t>6</a:t>
                      </a:r>
                      <a:endParaRPr lang="en-US" sz="1800" b="1" dirty="0" smtClean="0"/>
                    </a:p>
                  </a:txBody>
                  <a:tcPr anchor="ctr">
                    <a:solidFill>
                      <a:srgbClr val="00B0F0"/>
                    </a:solidFill>
                  </a:tcPr>
                </a:tc>
              </a:tr>
              <a:tr h="742363">
                <a:tc rowSpan="2">
                  <a:txBody>
                    <a:bodyPr/>
                    <a:lstStyle/>
                    <a:p>
                      <a:pPr algn="ctr"/>
                      <a:r>
                        <a:rPr lang="en-US" sz="2400" b="1" dirty="0" smtClean="0"/>
                        <a:t>LiMn</a:t>
                      </a:r>
                      <a:r>
                        <a:rPr lang="en-US" sz="1800" b="1" dirty="0" smtClean="0"/>
                        <a:t>2</a:t>
                      </a:r>
                      <a:r>
                        <a:rPr lang="en-US" sz="2400" b="1" dirty="0" smtClean="0"/>
                        <a:t>O</a:t>
                      </a:r>
                      <a:r>
                        <a:rPr lang="en-US" sz="1800" b="1" dirty="0" smtClean="0"/>
                        <a:t>4</a:t>
                      </a:r>
                      <a:r>
                        <a:rPr lang="en-US" sz="2400" b="1" dirty="0" smtClean="0"/>
                        <a:t>              Li </a:t>
                      </a:r>
                      <a:r>
                        <a:rPr lang="en-US" sz="1800" b="1" dirty="0" smtClean="0"/>
                        <a:t>(1-x) </a:t>
                      </a:r>
                      <a:r>
                        <a:rPr lang="en-US" sz="2400" b="1" dirty="0" smtClean="0"/>
                        <a:t>Mn</a:t>
                      </a:r>
                      <a:r>
                        <a:rPr lang="en-US" sz="1800" b="1" dirty="0" smtClean="0"/>
                        <a:t>2</a:t>
                      </a:r>
                      <a:r>
                        <a:rPr lang="en-US" sz="2400" b="1" dirty="0" smtClean="0"/>
                        <a:t>O</a:t>
                      </a:r>
                      <a:r>
                        <a:rPr lang="en-US" sz="1800" b="1" dirty="0" smtClean="0"/>
                        <a:t>4</a:t>
                      </a:r>
                      <a:r>
                        <a:rPr lang="en-US" sz="2400" b="1" baseline="0" dirty="0" smtClean="0"/>
                        <a:t> + </a:t>
                      </a:r>
                      <a:r>
                        <a:rPr lang="en-US" sz="1800" b="1" baseline="0" dirty="0" smtClean="0"/>
                        <a:t>x</a:t>
                      </a:r>
                      <a:r>
                        <a:rPr lang="en-US" sz="2400" b="1" baseline="0" dirty="0" smtClean="0"/>
                        <a:t> Li </a:t>
                      </a:r>
                      <a:r>
                        <a:rPr lang="en-US" sz="1800" b="1" baseline="0" dirty="0" smtClean="0"/>
                        <a:t>(+)</a:t>
                      </a:r>
                      <a:r>
                        <a:rPr lang="en-US" sz="2400" b="1" baseline="0" dirty="0" smtClean="0"/>
                        <a:t> + </a:t>
                      </a:r>
                      <a:r>
                        <a:rPr lang="en-US" sz="1800" b="1" baseline="0" dirty="0" smtClean="0"/>
                        <a:t>x</a:t>
                      </a:r>
                      <a:r>
                        <a:rPr lang="en-US" sz="2400" b="1" baseline="0" dirty="0" smtClean="0"/>
                        <a:t> e </a:t>
                      </a:r>
                      <a:r>
                        <a:rPr lang="en-US" sz="1800" b="1" baseline="0" dirty="0" smtClean="0"/>
                        <a:t>(-)</a:t>
                      </a:r>
                      <a:endParaRPr lang="en-US" sz="1800" b="1" dirty="0" smtClean="0"/>
                    </a:p>
                  </a:txBody>
                  <a:tcPr anchor="ctr">
                    <a:solidFill>
                      <a:srgbClr val="FFC000"/>
                    </a:solidFill>
                  </a:tcPr>
                </a:tc>
                <a:tc vMerge="1">
                  <a:txBody>
                    <a:bodyPr/>
                    <a:lstStyle/>
                    <a:p>
                      <a:endParaRPr lang="en-US"/>
                    </a:p>
                  </a:txBody>
                  <a:tcPr/>
                </a:tc>
              </a:tr>
              <a:tr h="742363">
                <a:tc vMerge="1">
                  <a:txBody>
                    <a:bodyPr/>
                    <a:lstStyle/>
                    <a:p>
                      <a:endParaRPr lang="en-US"/>
                    </a:p>
                  </a:txBody>
                  <a:tcPr/>
                </a:tc>
                <a:tc rowSpan="2">
                  <a:txBody>
                    <a:bodyPr/>
                    <a:lstStyle/>
                    <a:p>
                      <a:pPr algn="ctr"/>
                      <a:r>
                        <a:rPr lang="en-US" sz="2400" b="1" dirty="0" smtClean="0"/>
                        <a:t>Li</a:t>
                      </a:r>
                      <a:r>
                        <a:rPr lang="en-US" sz="1800" b="1" dirty="0" smtClean="0"/>
                        <a:t>4</a:t>
                      </a:r>
                      <a:r>
                        <a:rPr lang="en-US" sz="2400" b="1" dirty="0" smtClean="0"/>
                        <a:t>Ti</a:t>
                      </a:r>
                      <a:r>
                        <a:rPr lang="en-US" sz="1800" b="1" dirty="0" smtClean="0"/>
                        <a:t>5</a:t>
                      </a:r>
                      <a:r>
                        <a:rPr lang="en-US" sz="2400" b="1" dirty="0" smtClean="0"/>
                        <a:t>O</a:t>
                      </a:r>
                      <a:r>
                        <a:rPr lang="en-US" sz="1800" b="1" dirty="0" smtClean="0"/>
                        <a:t>12</a:t>
                      </a:r>
                      <a:r>
                        <a:rPr lang="en-US" sz="2400" b="1" dirty="0" smtClean="0"/>
                        <a:t> + 3Li</a:t>
                      </a:r>
                      <a:r>
                        <a:rPr lang="en-US" sz="1800" b="1" dirty="0" smtClean="0"/>
                        <a:t>(+)</a:t>
                      </a:r>
                      <a:r>
                        <a:rPr lang="en-US" sz="2400" b="1" dirty="0" smtClean="0"/>
                        <a:t>+ 3 </a:t>
                      </a:r>
                      <a:r>
                        <a:rPr lang="en-US" sz="1800" b="1" dirty="0" smtClean="0"/>
                        <a:t>e(-</a:t>
                      </a:r>
                      <a:r>
                        <a:rPr lang="en-US" sz="1800" dirty="0" smtClean="0"/>
                        <a:t>)                    </a:t>
                      </a:r>
                      <a:r>
                        <a:rPr lang="en-US" sz="2400" b="1" dirty="0" smtClean="0"/>
                        <a:t>Li</a:t>
                      </a:r>
                      <a:r>
                        <a:rPr lang="en-US" sz="1800" b="1" dirty="0" smtClean="0"/>
                        <a:t>7</a:t>
                      </a:r>
                      <a:r>
                        <a:rPr lang="en-US" sz="2400" b="1" dirty="0" smtClean="0"/>
                        <a:t> Ti</a:t>
                      </a:r>
                      <a:r>
                        <a:rPr lang="en-US" sz="1800" b="1" dirty="0" smtClean="0"/>
                        <a:t>5</a:t>
                      </a:r>
                      <a:r>
                        <a:rPr lang="en-US" sz="2400" b="1" dirty="0" smtClean="0"/>
                        <a:t> O</a:t>
                      </a:r>
                      <a:r>
                        <a:rPr lang="en-US" sz="1800" b="1" dirty="0" smtClean="0"/>
                        <a:t>12</a:t>
                      </a:r>
                    </a:p>
                  </a:txBody>
                  <a:tcPr anchor="ctr">
                    <a:gradFill flip="none" rotWithShape="1">
                      <a:gsLst>
                        <a:gs pos="0">
                          <a:schemeClr val="accent1">
                            <a:tint val="20000"/>
                            <a:shade val="30000"/>
                            <a:satMod val="115000"/>
                          </a:schemeClr>
                        </a:gs>
                        <a:gs pos="50000">
                          <a:schemeClr val="accent1">
                            <a:tint val="20000"/>
                            <a:shade val="67500"/>
                            <a:satMod val="115000"/>
                          </a:schemeClr>
                        </a:gs>
                        <a:gs pos="100000">
                          <a:schemeClr val="accent1">
                            <a:tint val="20000"/>
                            <a:shade val="100000"/>
                            <a:satMod val="115000"/>
                          </a:schemeClr>
                        </a:gs>
                      </a:gsLst>
                      <a:lin ang="2700000" scaled="1"/>
                      <a:tileRect/>
                    </a:gradFill>
                  </a:tcPr>
                </a:tc>
              </a:tr>
              <a:tr h="1484725">
                <a:tc>
                  <a:txBody>
                    <a:bodyPr/>
                    <a:lstStyle/>
                    <a:p>
                      <a:pPr algn="ctr"/>
                      <a:r>
                        <a:rPr lang="en-US" sz="2400" b="1" dirty="0" smtClean="0"/>
                        <a:t>Li</a:t>
                      </a:r>
                      <a:r>
                        <a:rPr lang="en-US" sz="1800" dirty="0" smtClean="0"/>
                        <a:t> </a:t>
                      </a:r>
                      <a:r>
                        <a:rPr lang="en-US" sz="2400" b="1" dirty="0" smtClean="0"/>
                        <a:t>Fe</a:t>
                      </a:r>
                      <a:r>
                        <a:rPr lang="en-US" sz="2400" b="1" baseline="0" dirty="0" smtClean="0"/>
                        <a:t> PO</a:t>
                      </a:r>
                      <a:r>
                        <a:rPr lang="en-US" sz="1800" baseline="0" dirty="0" smtClean="0"/>
                        <a:t>4              </a:t>
                      </a:r>
                      <a:r>
                        <a:rPr lang="en-US" sz="2400" b="1" baseline="0" dirty="0" smtClean="0"/>
                        <a:t>Fe PO4 </a:t>
                      </a:r>
                      <a:r>
                        <a:rPr lang="en-US" sz="1800" baseline="0" dirty="0" smtClean="0"/>
                        <a:t>+ </a:t>
                      </a:r>
                      <a:r>
                        <a:rPr lang="en-US" sz="2400" b="1" baseline="0" dirty="0" smtClean="0"/>
                        <a:t>Li</a:t>
                      </a:r>
                      <a:r>
                        <a:rPr lang="en-US" sz="1800" baseline="0" dirty="0" smtClean="0"/>
                        <a:t> (+) + </a:t>
                      </a:r>
                      <a:r>
                        <a:rPr lang="en-US" sz="2400" b="1" baseline="0" dirty="0" smtClean="0"/>
                        <a:t>e</a:t>
                      </a:r>
                      <a:r>
                        <a:rPr lang="en-US" sz="1800" baseline="0" dirty="0" smtClean="0"/>
                        <a:t> (-) </a:t>
                      </a:r>
                      <a:endParaRPr lang="en-US" sz="1800" dirty="0" smtClean="0"/>
                    </a:p>
                  </a:txBody>
                  <a:tcPr anchor="ctr">
                    <a:solidFill>
                      <a:srgbClr val="92D050"/>
                    </a:solidFill>
                  </a:tcPr>
                </a:tc>
                <a:tc vMerge="1">
                  <a:txBody>
                    <a:bodyPr/>
                    <a:lstStyle/>
                    <a:p>
                      <a:endParaRPr lang="en-US"/>
                    </a:p>
                  </a:txBody>
                  <a:tcPr/>
                </a:tc>
              </a:tr>
            </a:tbl>
          </a:graphicData>
        </a:graphic>
      </p:graphicFrame>
      <p:cxnSp>
        <p:nvCxnSpPr>
          <p:cNvPr id="3" name="Straight Arrow Connector 2"/>
          <p:cNvCxnSpPr/>
          <p:nvPr/>
        </p:nvCxnSpPr>
        <p:spPr>
          <a:xfrm>
            <a:off x="1524000" y="2590800"/>
            <a:ext cx="609600" cy="0"/>
          </a:xfrm>
          <a:prstGeom prst="straightConnector1">
            <a:avLst/>
          </a:prstGeom>
          <a:ln w="508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524000" y="5791200"/>
            <a:ext cx="609600" cy="0"/>
          </a:xfrm>
          <a:prstGeom prst="straightConnector1">
            <a:avLst/>
          </a:prstGeom>
          <a:ln w="508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7155873" y="3124200"/>
            <a:ext cx="692727" cy="0"/>
          </a:xfrm>
          <a:prstGeom prst="straightConnector1">
            <a:avLst/>
          </a:prstGeom>
          <a:ln w="508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8236527" y="5257800"/>
            <a:ext cx="602673" cy="0"/>
          </a:xfrm>
          <a:prstGeom prst="straightConnector1">
            <a:avLst/>
          </a:prstGeom>
          <a:ln w="508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676400" y="4087091"/>
            <a:ext cx="609600" cy="0"/>
          </a:xfrm>
          <a:prstGeom prst="straightConnector1">
            <a:avLst/>
          </a:prstGeom>
          <a:ln w="508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59305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303871789"/>
              </p:ext>
            </p:extLst>
          </p:nvPr>
        </p:nvGraphicFramePr>
        <p:xfrm>
          <a:off x="163407" y="228600"/>
          <a:ext cx="8828193" cy="6208070"/>
        </p:xfrm>
        <a:graphic>
          <a:graphicData uri="http://schemas.openxmlformats.org/drawingml/2006/table">
            <a:tbl>
              <a:tblPr firstRow="1" bandRow="1">
                <a:tableStyleId>{5C22544A-7EE6-4342-B048-85BDC9FD1C3A}</a:tableStyleId>
              </a:tblPr>
              <a:tblGrid>
                <a:gridCol w="1423231"/>
                <a:gridCol w="749069"/>
                <a:gridCol w="474410"/>
                <a:gridCol w="237205"/>
                <a:gridCol w="237205"/>
                <a:gridCol w="474410"/>
                <a:gridCol w="599255"/>
                <a:gridCol w="518608"/>
                <a:gridCol w="233680"/>
                <a:gridCol w="343277"/>
                <a:gridCol w="642243"/>
                <a:gridCol w="2895600"/>
              </a:tblGrid>
              <a:tr h="810027">
                <a:tc gridSpan="12">
                  <a:txBody>
                    <a:bodyPr/>
                    <a:lstStyle/>
                    <a:p>
                      <a:pPr algn="ctr"/>
                      <a:r>
                        <a:rPr lang="en-US" sz="2400" dirty="0" smtClean="0"/>
                        <a:t>  Lithium  Cobalt Oxide</a:t>
                      </a:r>
                      <a:r>
                        <a:rPr lang="en-US" sz="2400" baseline="0" dirty="0" smtClean="0"/>
                        <a:t>  Battery – working  principle</a:t>
                      </a:r>
                      <a:endParaRPr lang="en-US" sz="2400"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2400" dirty="0"/>
                    </a:p>
                  </a:txBody>
                  <a:tcPr anchor="ctr"/>
                </a:tc>
              </a:tr>
              <a:tr h="445873">
                <a:tc>
                  <a:txBody>
                    <a:bodyPr/>
                    <a:lstStyle/>
                    <a:p>
                      <a:pPr algn="l"/>
                      <a:endParaRPr lang="en-US" sz="2000" b="1" dirty="0" smtClean="0"/>
                    </a:p>
                  </a:txBody>
                  <a:tcPr anchor="ctr"/>
                </a:tc>
                <a:tc gridSpan="5">
                  <a:txBody>
                    <a:bodyPr/>
                    <a:lstStyle/>
                    <a:p>
                      <a:pPr algn="ctr"/>
                      <a:r>
                        <a:rPr lang="en-US" sz="2000" b="1" dirty="0" smtClean="0"/>
                        <a:t>Discharged  state</a:t>
                      </a:r>
                    </a:p>
                    <a:p>
                      <a:pPr algn="ctr"/>
                      <a:r>
                        <a:rPr lang="en-US" sz="2000" b="1" dirty="0" smtClean="0"/>
                        <a:t>Li MO2</a:t>
                      </a: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a:r>
                        <a:rPr lang="en-US" sz="2000" b="1" dirty="0" smtClean="0"/>
                        <a:t>Charged state</a:t>
                      </a:r>
                    </a:p>
                    <a:p>
                      <a:pPr algn="ctr"/>
                      <a:r>
                        <a:rPr lang="en-US" sz="2000" b="1" dirty="0" smtClean="0"/>
                        <a:t>Li(1-x)MO2</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a:r>
                        <a:rPr lang="en-US" sz="2000" b="1" dirty="0" smtClean="0"/>
                        <a:t>X varies  from  0.5 to 1</a:t>
                      </a:r>
                    </a:p>
                  </a:txBody>
                  <a:tcPr anchor="ctr"/>
                </a:tc>
              </a:tr>
              <a:tr h="604214">
                <a:tc rowSpan="3">
                  <a:txBody>
                    <a:bodyPr/>
                    <a:lstStyle/>
                    <a:p>
                      <a:pPr algn="l"/>
                      <a:endParaRPr lang="en-US" sz="2000" b="1" dirty="0" smtClean="0"/>
                    </a:p>
                    <a:p>
                      <a:pPr algn="l"/>
                      <a:r>
                        <a:rPr lang="en-US" sz="2000" b="1" dirty="0" smtClean="0"/>
                        <a:t>Cobalt ( 27)</a:t>
                      </a:r>
                    </a:p>
                    <a:p>
                      <a:pPr algn="l"/>
                      <a:r>
                        <a:rPr lang="en-US" sz="2000" b="1" dirty="0" smtClean="0"/>
                        <a:t> </a:t>
                      </a:r>
                    </a:p>
                    <a:p>
                      <a:pPr algn="l"/>
                      <a:r>
                        <a:rPr lang="en-US" sz="2000" b="1" dirty="0" smtClean="0"/>
                        <a:t>3 d7</a:t>
                      </a:r>
                      <a:r>
                        <a:rPr lang="en-US" sz="2000" b="1" baseline="0" dirty="0" smtClean="0"/>
                        <a:t> 4 s2</a:t>
                      </a:r>
                      <a:endParaRPr lang="en-US" sz="2000" b="1" dirty="0" smtClean="0"/>
                    </a:p>
                  </a:txBody>
                  <a:tcPr anchor="ctr">
                    <a:solidFill>
                      <a:srgbClr val="FFFF00"/>
                    </a:solidFill>
                  </a:tcPr>
                </a:tc>
                <a:tc gridSpan="5">
                  <a:txBody>
                    <a:bodyPr/>
                    <a:lstStyle/>
                    <a:p>
                      <a:pPr algn="l"/>
                      <a:r>
                        <a:rPr lang="en-US" sz="2000" b="1" dirty="0" smtClean="0"/>
                        <a:t>Co -  3+ state ( d6)</a:t>
                      </a:r>
                    </a:p>
                  </a:txBody>
                  <a:tcPr anchor="ctr">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a:r>
                        <a:rPr lang="en-US" sz="2000" b="1" dirty="0" smtClean="0"/>
                        <a:t>Co -  4+ state (d5)</a:t>
                      </a:r>
                    </a:p>
                  </a:txBody>
                  <a:tcPr anchor="ctr">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a:endParaRPr lang="en-US" sz="2000" b="1" dirty="0" smtClean="0"/>
                    </a:p>
                  </a:txBody>
                  <a:tcPr anchor="ctr"/>
                </a:tc>
              </a:tr>
              <a:tr h="578286">
                <a:tc vMerge="1">
                  <a:txBody>
                    <a:bodyPr/>
                    <a:lstStyle/>
                    <a:p>
                      <a:endParaRPr lang="en-US"/>
                    </a:p>
                  </a:txBody>
                  <a:tcPr/>
                </a:tc>
                <a:tc>
                  <a:txBody>
                    <a:bodyPr/>
                    <a:lstStyle/>
                    <a:p>
                      <a:pPr algn="l"/>
                      <a:r>
                        <a:rPr lang="en-US" sz="2000" b="1" dirty="0" err="1" smtClean="0"/>
                        <a:t>Eg</a:t>
                      </a:r>
                      <a:endParaRPr lang="en-US" sz="2000" b="1" dirty="0" smtClean="0"/>
                    </a:p>
                  </a:txBody>
                  <a:tcPr anchor="ctr">
                    <a:solidFill>
                      <a:srgbClr val="FFFF00"/>
                    </a:solidFill>
                  </a:tcPr>
                </a:tc>
                <a:tc gridSpan="2">
                  <a:txBody>
                    <a:bodyPr/>
                    <a:lstStyle/>
                    <a:p>
                      <a:pPr algn="l"/>
                      <a:endParaRPr lang="en-US" sz="2000" b="1" dirty="0" smtClean="0"/>
                    </a:p>
                  </a:txBody>
                  <a:tcPr anchor="ctr">
                    <a:solidFill>
                      <a:srgbClr val="00B0F0"/>
                    </a:solidFill>
                  </a:tcPr>
                </a:tc>
                <a:tc hMerge="1">
                  <a:txBody>
                    <a:bodyPr/>
                    <a:lstStyle/>
                    <a:p>
                      <a:endParaRPr lang="en-US"/>
                    </a:p>
                  </a:txBody>
                  <a:tcPr/>
                </a:tc>
                <a:tc gridSpan="2">
                  <a:txBody>
                    <a:bodyPr/>
                    <a:lstStyle/>
                    <a:p>
                      <a:pPr algn="l"/>
                      <a:endParaRPr lang="en-US" sz="2000" b="1" dirty="0" smtClean="0"/>
                    </a:p>
                  </a:txBody>
                  <a:tcPr anchor="ctr">
                    <a:solidFill>
                      <a:srgbClr val="00B0F0"/>
                    </a:solidFill>
                  </a:tcPr>
                </a:tc>
                <a:tc hMerge="1">
                  <a:txBody>
                    <a:bodyPr/>
                    <a:lstStyle/>
                    <a:p>
                      <a:endParaRPr lang="en-US"/>
                    </a:p>
                  </a:txBody>
                  <a:tcPr/>
                </a:tc>
                <a:tc>
                  <a:txBody>
                    <a:bodyPr/>
                    <a:lstStyle/>
                    <a:p>
                      <a:r>
                        <a:rPr lang="en-US" b="1" dirty="0" err="1" smtClean="0"/>
                        <a:t>Eg</a:t>
                      </a:r>
                      <a:endParaRPr lang="en-US" b="1" dirty="0"/>
                    </a:p>
                  </a:txBody>
                  <a:tcPr anchor="ctr">
                    <a:solidFill>
                      <a:srgbClr val="FFFF00"/>
                    </a:solidFill>
                  </a:tcPr>
                </a:tc>
                <a:tc gridSpan="2">
                  <a:txBody>
                    <a:bodyPr/>
                    <a:lstStyle/>
                    <a:p>
                      <a:endParaRPr lang="en-US" dirty="0"/>
                    </a:p>
                  </a:txBody>
                  <a:tcPr anchor="ctr">
                    <a:solidFill>
                      <a:srgbClr val="00B0F0"/>
                    </a:solidFill>
                  </a:tcPr>
                </a:tc>
                <a:tc hMerge="1">
                  <a:txBody>
                    <a:bodyPr/>
                    <a:lstStyle/>
                    <a:p>
                      <a:endParaRPr lang="en-US"/>
                    </a:p>
                  </a:txBody>
                  <a:tcPr/>
                </a:tc>
                <a:tc gridSpan="2">
                  <a:txBody>
                    <a:bodyPr/>
                    <a:lstStyle/>
                    <a:p>
                      <a:endParaRPr lang="en-US"/>
                    </a:p>
                  </a:txBody>
                  <a:tcPr anchor="ctr">
                    <a:solidFill>
                      <a:srgbClr val="00B0F0"/>
                    </a:solidFill>
                  </a:tcPr>
                </a:tc>
                <a:tc hMerge="1">
                  <a:txBody>
                    <a:bodyPr/>
                    <a:lstStyle/>
                    <a:p>
                      <a:endParaRPr lang="en-US"/>
                    </a:p>
                  </a:txBody>
                  <a:tcPr/>
                </a:tc>
                <a:tc rowSpan="2">
                  <a:txBody>
                    <a:bodyPr/>
                    <a:lstStyle/>
                    <a:p>
                      <a:r>
                        <a:rPr lang="en-US" b="1" dirty="0" smtClean="0"/>
                        <a:t>Charged state</a:t>
                      </a:r>
                      <a:r>
                        <a:rPr lang="en-US" b="1" baseline="0" dirty="0" smtClean="0"/>
                        <a:t>  is less stable</a:t>
                      </a:r>
                      <a:endParaRPr lang="en-US" b="1" dirty="0"/>
                    </a:p>
                  </a:txBody>
                  <a:tcPr anchor="ctr">
                    <a:solidFill>
                      <a:schemeClr val="accent1">
                        <a:lumMod val="20000"/>
                        <a:lumOff val="80000"/>
                      </a:schemeClr>
                    </a:solidFill>
                  </a:tcPr>
                </a:tc>
              </a:tr>
              <a:tr h="500664">
                <a:tc vMerge="1">
                  <a:txBody>
                    <a:bodyPr/>
                    <a:lstStyle/>
                    <a:p>
                      <a:endParaRPr lang="en-US"/>
                    </a:p>
                  </a:txBody>
                  <a:tcPr/>
                </a:tc>
                <a:tc>
                  <a:txBody>
                    <a:bodyPr/>
                    <a:lstStyle/>
                    <a:p>
                      <a:pPr algn="l"/>
                      <a:r>
                        <a:rPr lang="en-US" sz="2000" b="1" dirty="0" smtClean="0"/>
                        <a:t>T2g</a:t>
                      </a:r>
                    </a:p>
                  </a:txBody>
                  <a:tcPr anchor="ctr">
                    <a:solidFill>
                      <a:srgbClr val="FFFF00"/>
                    </a:solidFill>
                  </a:tcPr>
                </a:tc>
                <a:tc>
                  <a:txBody>
                    <a:bodyPr/>
                    <a:lstStyle/>
                    <a:p>
                      <a:pPr algn="l"/>
                      <a:r>
                        <a:rPr lang="en-US" sz="2000" b="1" dirty="0" smtClean="0"/>
                        <a:t>**</a:t>
                      </a:r>
                    </a:p>
                  </a:txBody>
                  <a:tcPr anchor="ctr">
                    <a:solidFill>
                      <a:srgbClr val="92D050"/>
                    </a:solidFill>
                  </a:tcPr>
                </a:tc>
                <a:tc gridSpan="2">
                  <a:txBody>
                    <a:bodyPr/>
                    <a:lstStyle/>
                    <a:p>
                      <a:pPr algn="l"/>
                      <a:r>
                        <a:rPr lang="en-US" sz="2000" b="1" dirty="0" smtClean="0"/>
                        <a:t>**</a:t>
                      </a:r>
                    </a:p>
                  </a:txBody>
                  <a:tcPr anchor="ctr">
                    <a:solidFill>
                      <a:srgbClr val="92D050"/>
                    </a:solidFill>
                  </a:tcPr>
                </a:tc>
                <a:tc hMerge="1">
                  <a:txBody>
                    <a:bodyPr/>
                    <a:lstStyle/>
                    <a:p>
                      <a:endParaRPr lang="en-US"/>
                    </a:p>
                  </a:txBody>
                  <a:tcPr/>
                </a:tc>
                <a:tc>
                  <a:txBody>
                    <a:bodyPr/>
                    <a:lstStyle/>
                    <a:p>
                      <a:pPr algn="l"/>
                      <a:r>
                        <a:rPr lang="en-US" sz="2000" b="1" dirty="0" smtClean="0"/>
                        <a:t>**</a:t>
                      </a:r>
                    </a:p>
                  </a:txBody>
                  <a:tcPr anchor="ctr">
                    <a:solidFill>
                      <a:srgbClr val="92D050"/>
                    </a:solidFill>
                  </a:tcPr>
                </a:tc>
                <a:tc>
                  <a:txBody>
                    <a:bodyPr/>
                    <a:lstStyle/>
                    <a:p>
                      <a:r>
                        <a:rPr lang="en-US" b="1" dirty="0" smtClean="0"/>
                        <a:t>T2g</a:t>
                      </a:r>
                      <a:endParaRPr lang="en-US" b="1" dirty="0"/>
                    </a:p>
                  </a:txBody>
                  <a:tcPr anchor="ctr">
                    <a:solidFill>
                      <a:srgbClr val="FFFF00"/>
                    </a:solidFill>
                  </a:tcPr>
                </a:tc>
                <a:tc>
                  <a:txBody>
                    <a:bodyPr/>
                    <a:lstStyle/>
                    <a:p>
                      <a:r>
                        <a:rPr lang="en-US" dirty="0" smtClean="0"/>
                        <a:t>**</a:t>
                      </a:r>
                      <a:endParaRPr lang="en-US" dirty="0"/>
                    </a:p>
                  </a:txBody>
                  <a:tcPr anchor="ctr">
                    <a:solidFill>
                      <a:srgbClr val="92D050"/>
                    </a:solidFill>
                  </a:tcPr>
                </a:tc>
                <a:tc gridSpan="2">
                  <a:txBody>
                    <a:bodyPr/>
                    <a:lstStyle/>
                    <a:p>
                      <a:r>
                        <a:rPr lang="en-US" dirty="0" smtClean="0"/>
                        <a:t>**</a:t>
                      </a:r>
                      <a:endParaRPr lang="en-US" dirty="0"/>
                    </a:p>
                  </a:txBody>
                  <a:tcPr anchor="ctr">
                    <a:solidFill>
                      <a:srgbClr val="92D050"/>
                    </a:solidFill>
                  </a:tcPr>
                </a:tc>
                <a:tc hMerge="1">
                  <a:txBody>
                    <a:bodyPr/>
                    <a:lstStyle/>
                    <a:p>
                      <a:endParaRPr lang="en-US"/>
                    </a:p>
                  </a:txBody>
                  <a:tcPr/>
                </a:tc>
                <a:tc>
                  <a:txBody>
                    <a:bodyPr/>
                    <a:lstStyle/>
                    <a:p>
                      <a:r>
                        <a:rPr lang="en-US" dirty="0" smtClean="0"/>
                        <a:t>*</a:t>
                      </a:r>
                      <a:endParaRPr lang="en-US" dirty="0"/>
                    </a:p>
                  </a:txBody>
                  <a:tcPr anchor="ctr">
                    <a:solidFill>
                      <a:srgbClr val="92D050"/>
                    </a:solidFill>
                  </a:tcPr>
                </a:tc>
                <a:tc vMerge="1">
                  <a:txBody>
                    <a:bodyPr/>
                    <a:lstStyle/>
                    <a:p>
                      <a:endParaRPr lang="en-US"/>
                    </a:p>
                  </a:txBody>
                  <a:tcPr/>
                </a:tc>
              </a:tr>
              <a:tr h="502306">
                <a:tc rowSpan="3">
                  <a:txBody>
                    <a:bodyPr/>
                    <a:lstStyle/>
                    <a:p>
                      <a:pPr algn="l"/>
                      <a:r>
                        <a:rPr lang="en-US" sz="2000" b="1" dirty="0" smtClean="0"/>
                        <a:t>Nickel ( 28)</a:t>
                      </a:r>
                    </a:p>
                    <a:p>
                      <a:pPr algn="l"/>
                      <a:endParaRPr lang="en-US" sz="2000" b="1" dirty="0" smtClean="0"/>
                    </a:p>
                    <a:p>
                      <a:pPr algn="l"/>
                      <a:r>
                        <a:rPr lang="en-US" sz="2000" b="1" dirty="0" smtClean="0"/>
                        <a:t>3 d8  4</a:t>
                      </a:r>
                      <a:r>
                        <a:rPr lang="en-US" sz="2000" b="1" baseline="0" dirty="0" smtClean="0"/>
                        <a:t> s2</a:t>
                      </a:r>
                      <a:endParaRPr lang="en-US" sz="2000" b="1" dirty="0" smtClean="0"/>
                    </a:p>
                  </a:txBody>
                  <a:tcPr anchor="ctr">
                    <a:solidFill>
                      <a:srgbClr val="FFC000"/>
                    </a:solidFill>
                  </a:tcPr>
                </a:tc>
                <a:tc gridSpan="5">
                  <a:txBody>
                    <a:bodyPr/>
                    <a:lstStyle/>
                    <a:p>
                      <a:pPr algn="l"/>
                      <a:r>
                        <a:rPr lang="en-US" sz="2000" b="1" dirty="0" smtClean="0"/>
                        <a:t>Ni</a:t>
                      </a:r>
                      <a:r>
                        <a:rPr lang="en-US" sz="2000" b="1" baseline="0" dirty="0" smtClean="0"/>
                        <a:t> – 3+ state (d7)</a:t>
                      </a:r>
                      <a:endParaRPr lang="en-US" sz="2000" b="1" dirty="0" smtClean="0"/>
                    </a:p>
                  </a:txBody>
                  <a:tcPr anchor="ctr">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a:r>
                        <a:rPr lang="en-US" sz="2000" b="1" dirty="0" smtClean="0"/>
                        <a:t>Ni</a:t>
                      </a:r>
                      <a:r>
                        <a:rPr lang="en-US" sz="2000" b="1" baseline="0" dirty="0" smtClean="0"/>
                        <a:t> – 4+ state (d6)</a:t>
                      </a:r>
                      <a:endParaRPr lang="en-US" sz="2000" b="1" dirty="0" smtClean="0"/>
                    </a:p>
                  </a:txBody>
                  <a:tcPr anchor="ctr">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algn="l"/>
                      <a:r>
                        <a:rPr lang="en-US" sz="2000" b="1" dirty="0" smtClean="0"/>
                        <a:t>Charged</a:t>
                      </a:r>
                      <a:r>
                        <a:rPr lang="en-US" sz="2000" b="1" baseline="0" dirty="0" smtClean="0"/>
                        <a:t> state is more stable.  Self  passivation is the main problem</a:t>
                      </a:r>
                      <a:endParaRPr lang="en-US" sz="2000" b="1" dirty="0" smtClean="0"/>
                    </a:p>
                  </a:txBody>
                  <a:tcPr anchor="ctr"/>
                </a:tc>
              </a:tr>
              <a:tr h="502307">
                <a:tc vMerge="1">
                  <a:txBody>
                    <a:bodyPr/>
                    <a:lstStyle/>
                    <a:p>
                      <a:endParaRPr lang="en-US"/>
                    </a:p>
                  </a:txBody>
                  <a:tcPr/>
                </a:tc>
                <a:tc>
                  <a:txBody>
                    <a:bodyPr/>
                    <a:lstStyle/>
                    <a:p>
                      <a:pPr algn="l"/>
                      <a:r>
                        <a:rPr lang="en-US" sz="2000" b="1" dirty="0" err="1" smtClean="0"/>
                        <a:t>Eg</a:t>
                      </a:r>
                      <a:endParaRPr lang="en-US" sz="2000" b="1" dirty="0" smtClean="0"/>
                    </a:p>
                  </a:txBody>
                  <a:tcPr anchor="ctr">
                    <a:solidFill>
                      <a:srgbClr val="FFC000"/>
                    </a:solidFill>
                  </a:tcPr>
                </a:tc>
                <a:tc gridSpan="2">
                  <a:txBody>
                    <a:bodyPr/>
                    <a:lstStyle/>
                    <a:p>
                      <a:pPr algn="ctr"/>
                      <a:r>
                        <a:rPr lang="en-US" dirty="0" smtClean="0"/>
                        <a:t>*</a:t>
                      </a:r>
                      <a:endParaRPr lang="en-US" dirty="0"/>
                    </a:p>
                  </a:txBody>
                  <a:tcPr anchor="ctr">
                    <a:solidFill>
                      <a:srgbClr val="00B0F0"/>
                    </a:solidFill>
                  </a:tcPr>
                </a:tc>
                <a:tc hMerge="1">
                  <a:txBody>
                    <a:bodyPr/>
                    <a:lstStyle/>
                    <a:p>
                      <a:endParaRPr lang="en-US"/>
                    </a:p>
                  </a:txBody>
                  <a:tcPr/>
                </a:tc>
                <a:tc gridSpan="2">
                  <a:txBody>
                    <a:bodyPr/>
                    <a:lstStyle/>
                    <a:p>
                      <a:pPr algn="ctr"/>
                      <a:endParaRPr lang="en-US" dirty="0"/>
                    </a:p>
                  </a:txBody>
                  <a:tcPr anchor="ctr">
                    <a:solidFill>
                      <a:srgbClr val="00B0F0"/>
                    </a:solidFill>
                  </a:tcPr>
                </a:tc>
                <a:tc hMerge="1">
                  <a:txBody>
                    <a:bodyPr/>
                    <a:lstStyle/>
                    <a:p>
                      <a:endParaRPr lang="en-US"/>
                    </a:p>
                  </a:txBody>
                  <a:tcPr/>
                </a:tc>
                <a:tc>
                  <a:txBody>
                    <a:bodyPr/>
                    <a:lstStyle/>
                    <a:p>
                      <a:pPr algn="l"/>
                      <a:r>
                        <a:rPr lang="en-US" sz="2000" b="1" dirty="0" err="1" smtClean="0"/>
                        <a:t>Eg</a:t>
                      </a:r>
                      <a:endParaRPr lang="en-US" sz="2000" b="1" dirty="0" smtClean="0"/>
                    </a:p>
                  </a:txBody>
                  <a:tcPr anchor="ctr">
                    <a:solidFill>
                      <a:srgbClr val="FFC000"/>
                    </a:solidFill>
                  </a:tcPr>
                </a:tc>
                <a:tc gridSpan="2">
                  <a:txBody>
                    <a:bodyPr/>
                    <a:lstStyle/>
                    <a:p>
                      <a:endParaRPr lang="en-US" dirty="0"/>
                    </a:p>
                  </a:txBody>
                  <a:tcPr anchor="ctr">
                    <a:solidFill>
                      <a:srgbClr val="00B0F0"/>
                    </a:solidFill>
                  </a:tcPr>
                </a:tc>
                <a:tc hMerge="1">
                  <a:txBody>
                    <a:bodyPr/>
                    <a:lstStyle/>
                    <a:p>
                      <a:endParaRPr lang="en-US"/>
                    </a:p>
                  </a:txBody>
                  <a:tcPr/>
                </a:tc>
                <a:tc gridSpan="2">
                  <a:txBody>
                    <a:bodyPr/>
                    <a:lstStyle/>
                    <a:p>
                      <a:endParaRPr lang="en-US"/>
                    </a:p>
                  </a:txBody>
                  <a:tcPr anchor="ctr">
                    <a:solidFill>
                      <a:srgbClr val="00B0F0"/>
                    </a:solidFill>
                  </a:tcPr>
                </a:tc>
                <a:tc hMerge="1">
                  <a:txBody>
                    <a:bodyPr/>
                    <a:lstStyle/>
                    <a:p>
                      <a:endParaRPr lang="en-US"/>
                    </a:p>
                  </a:txBody>
                  <a:tcPr/>
                </a:tc>
                <a:tc vMerge="1">
                  <a:txBody>
                    <a:bodyPr/>
                    <a:lstStyle/>
                    <a:p>
                      <a:endParaRPr lang="en-US"/>
                    </a:p>
                  </a:txBody>
                  <a:tcPr/>
                </a:tc>
              </a:tr>
              <a:tr h="502306">
                <a:tc vMerge="1">
                  <a:txBody>
                    <a:bodyPr/>
                    <a:lstStyle/>
                    <a:p>
                      <a:endParaRPr lang="en-US"/>
                    </a:p>
                  </a:txBody>
                  <a:tcPr/>
                </a:tc>
                <a:tc>
                  <a:txBody>
                    <a:bodyPr/>
                    <a:lstStyle/>
                    <a:p>
                      <a:pPr algn="l"/>
                      <a:r>
                        <a:rPr lang="en-US" sz="2000" b="1" dirty="0" smtClean="0"/>
                        <a:t>T2g</a:t>
                      </a:r>
                    </a:p>
                  </a:txBody>
                  <a:tcPr anchor="ctr">
                    <a:solidFill>
                      <a:srgbClr val="FFC000"/>
                    </a:solidFill>
                  </a:tcPr>
                </a:tc>
                <a:tc>
                  <a:txBody>
                    <a:bodyPr/>
                    <a:lstStyle/>
                    <a:p>
                      <a:pPr algn="ctr"/>
                      <a:r>
                        <a:rPr lang="en-US" dirty="0" smtClean="0"/>
                        <a:t>**</a:t>
                      </a:r>
                      <a:endParaRPr lang="en-US" dirty="0"/>
                    </a:p>
                  </a:txBody>
                  <a:tcPr anchor="ctr">
                    <a:solidFill>
                      <a:srgbClr val="92D050"/>
                    </a:solidFill>
                  </a:tcPr>
                </a:tc>
                <a:tc gridSpan="2">
                  <a:txBody>
                    <a:bodyPr/>
                    <a:lstStyle/>
                    <a:p>
                      <a:pPr algn="ctr"/>
                      <a:r>
                        <a:rPr lang="en-US" dirty="0" smtClean="0"/>
                        <a:t>**</a:t>
                      </a:r>
                      <a:endParaRPr lang="en-US" dirty="0"/>
                    </a:p>
                  </a:txBody>
                  <a:tcPr anchor="ctr">
                    <a:solidFill>
                      <a:srgbClr val="92D050"/>
                    </a:solidFill>
                  </a:tcPr>
                </a:tc>
                <a:tc hMerge="1">
                  <a:txBody>
                    <a:bodyPr/>
                    <a:lstStyle/>
                    <a:p>
                      <a:endParaRPr lang="en-US"/>
                    </a:p>
                  </a:txBody>
                  <a:tcPr/>
                </a:tc>
                <a:tc>
                  <a:txBody>
                    <a:bodyPr/>
                    <a:lstStyle/>
                    <a:p>
                      <a:pPr algn="ctr"/>
                      <a:r>
                        <a:rPr lang="en-US" dirty="0" smtClean="0"/>
                        <a:t>**</a:t>
                      </a:r>
                      <a:endParaRPr lang="en-US" dirty="0"/>
                    </a:p>
                  </a:txBody>
                  <a:tcPr anchor="ctr">
                    <a:solidFill>
                      <a:srgbClr val="92D050"/>
                    </a:solidFill>
                  </a:tcPr>
                </a:tc>
                <a:tc>
                  <a:txBody>
                    <a:bodyPr/>
                    <a:lstStyle/>
                    <a:p>
                      <a:pPr algn="l"/>
                      <a:r>
                        <a:rPr lang="en-US" sz="2000" b="1" dirty="0" smtClean="0"/>
                        <a:t>T2g</a:t>
                      </a:r>
                    </a:p>
                  </a:txBody>
                  <a:tcPr anchor="ctr">
                    <a:solidFill>
                      <a:srgbClr val="FFC000"/>
                    </a:solidFill>
                  </a:tcPr>
                </a:tc>
                <a:tc>
                  <a:txBody>
                    <a:bodyPr/>
                    <a:lstStyle/>
                    <a:p>
                      <a:pPr algn="ctr"/>
                      <a:r>
                        <a:rPr lang="en-US" dirty="0" smtClean="0"/>
                        <a:t>**</a:t>
                      </a:r>
                      <a:endParaRPr lang="en-US" dirty="0"/>
                    </a:p>
                  </a:txBody>
                  <a:tcPr anchor="ctr">
                    <a:solidFill>
                      <a:srgbClr val="92D050"/>
                    </a:solidFill>
                  </a:tcPr>
                </a:tc>
                <a:tc gridSpan="2">
                  <a:txBody>
                    <a:bodyPr/>
                    <a:lstStyle/>
                    <a:p>
                      <a:pPr algn="ctr"/>
                      <a:r>
                        <a:rPr lang="en-US" dirty="0" smtClean="0"/>
                        <a:t>**</a:t>
                      </a:r>
                      <a:endParaRPr lang="en-US" dirty="0"/>
                    </a:p>
                  </a:txBody>
                  <a:tcPr anchor="ctr">
                    <a:solidFill>
                      <a:srgbClr val="92D050"/>
                    </a:solidFill>
                  </a:tcPr>
                </a:tc>
                <a:tc hMerge="1">
                  <a:txBody>
                    <a:bodyPr/>
                    <a:lstStyle/>
                    <a:p>
                      <a:endParaRPr lang="en-US"/>
                    </a:p>
                  </a:txBody>
                  <a:tcPr/>
                </a:tc>
                <a:tc>
                  <a:txBody>
                    <a:bodyPr/>
                    <a:lstStyle/>
                    <a:p>
                      <a:pPr algn="ctr"/>
                      <a:r>
                        <a:rPr lang="en-US" dirty="0" smtClean="0"/>
                        <a:t>**</a:t>
                      </a:r>
                      <a:endParaRPr lang="en-US" dirty="0"/>
                    </a:p>
                  </a:txBody>
                  <a:tcPr anchor="ctr">
                    <a:solidFill>
                      <a:srgbClr val="92D050"/>
                    </a:solidFill>
                  </a:tcPr>
                </a:tc>
                <a:tc vMerge="1">
                  <a:txBody>
                    <a:bodyPr/>
                    <a:lstStyle/>
                    <a:p>
                      <a:endParaRPr lang="en-US"/>
                    </a:p>
                  </a:txBody>
                  <a:tcPr/>
                </a:tc>
              </a:tr>
              <a:tr h="502307">
                <a:tc rowSpan="3">
                  <a:txBody>
                    <a:bodyPr/>
                    <a:lstStyle/>
                    <a:p>
                      <a:pPr algn="l"/>
                      <a:r>
                        <a:rPr lang="en-US" sz="1800" b="1" dirty="0" smtClean="0"/>
                        <a:t>Manganese (25)</a:t>
                      </a:r>
                    </a:p>
                    <a:p>
                      <a:pPr algn="l"/>
                      <a:endParaRPr lang="en-US" sz="2000" b="1" dirty="0" smtClean="0"/>
                    </a:p>
                    <a:p>
                      <a:pPr algn="l"/>
                      <a:r>
                        <a:rPr lang="en-US" sz="2000" b="1" dirty="0" smtClean="0"/>
                        <a:t>3 d5 4s2</a:t>
                      </a:r>
                    </a:p>
                  </a:txBody>
                  <a:tcPr anchor="ctr">
                    <a:solidFill>
                      <a:srgbClr val="FF0000"/>
                    </a:solidFill>
                  </a:tcPr>
                </a:tc>
                <a:tc gridSpan="5">
                  <a:txBody>
                    <a:bodyPr/>
                    <a:lstStyle/>
                    <a:p>
                      <a:pPr algn="l"/>
                      <a:r>
                        <a:rPr lang="en-US" sz="2000" b="1" dirty="0" err="1" smtClean="0"/>
                        <a:t>Mn</a:t>
                      </a:r>
                      <a:r>
                        <a:rPr lang="en-US" sz="2000" b="1" dirty="0" smtClean="0"/>
                        <a:t> – 3+ state (d4)</a:t>
                      </a:r>
                    </a:p>
                  </a:txBody>
                  <a:tcPr anchor="ctr">
                    <a:solidFill>
                      <a:srgbClr val="FF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a:r>
                        <a:rPr lang="en-US" sz="2000" b="1" dirty="0" err="1" smtClean="0"/>
                        <a:t>Mn</a:t>
                      </a:r>
                      <a:r>
                        <a:rPr lang="en-US" sz="2000" b="1" dirty="0" smtClean="0"/>
                        <a:t> – 4+ </a:t>
                      </a:r>
                      <a:r>
                        <a:rPr lang="en-US" sz="2000" b="1" dirty="0" err="1" smtClean="0"/>
                        <a:t>stae</a:t>
                      </a:r>
                      <a:r>
                        <a:rPr lang="en-US" sz="2000" b="1" dirty="0" smtClean="0"/>
                        <a:t> (d3)</a:t>
                      </a:r>
                    </a:p>
                  </a:txBody>
                  <a:tcPr anchor="ctr">
                    <a:solidFill>
                      <a:srgbClr val="FF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algn="l"/>
                      <a:r>
                        <a:rPr lang="en-US" sz="2000" b="1" dirty="0" smtClean="0"/>
                        <a:t>Charged state is</a:t>
                      </a:r>
                      <a:r>
                        <a:rPr lang="en-US" sz="2000" b="1" baseline="0" dirty="0" smtClean="0"/>
                        <a:t> more stable</a:t>
                      </a:r>
                      <a:endParaRPr lang="en-US" sz="2000" b="1" dirty="0" smtClean="0"/>
                    </a:p>
                  </a:txBody>
                  <a:tcPr anchor="ctr"/>
                </a:tc>
              </a:tr>
              <a:tr h="502306">
                <a:tc vMerge="1">
                  <a:txBody>
                    <a:bodyPr/>
                    <a:lstStyle/>
                    <a:p>
                      <a:endParaRPr lang="en-US"/>
                    </a:p>
                  </a:txBody>
                  <a:tcPr/>
                </a:tc>
                <a:tc>
                  <a:txBody>
                    <a:bodyPr/>
                    <a:lstStyle/>
                    <a:p>
                      <a:pPr algn="l"/>
                      <a:r>
                        <a:rPr lang="en-US" sz="2000" b="1" dirty="0" err="1" smtClean="0"/>
                        <a:t>Eg</a:t>
                      </a:r>
                      <a:endParaRPr lang="en-US" sz="2000" b="1" dirty="0" smtClean="0"/>
                    </a:p>
                  </a:txBody>
                  <a:tcPr anchor="ctr">
                    <a:solidFill>
                      <a:srgbClr val="FF0000"/>
                    </a:solidFill>
                  </a:tcPr>
                </a:tc>
                <a:tc gridSpan="2">
                  <a:txBody>
                    <a:bodyPr/>
                    <a:lstStyle/>
                    <a:p>
                      <a:pPr algn="ctr"/>
                      <a:r>
                        <a:rPr lang="en-US" dirty="0" smtClean="0"/>
                        <a:t>*</a:t>
                      </a:r>
                      <a:endParaRPr lang="en-US" dirty="0"/>
                    </a:p>
                  </a:txBody>
                  <a:tcPr anchor="ctr">
                    <a:solidFill>
                      <a:srgbClr val="00B0F0"/>
                    </a:solidFill>
                  </a:tcPr>
                </a:tc>
                <a:tc hMerge="1">
                  <a:txBody>
                    <a:bodyPr/>
                    <a:lstStyle/>
                    <a:p>
                      <a:endParaRPr lang="en-US"/>
                    </a:p>
                  </a:txBody>
                  <a:tcPr/>
                </a:tc>
                <a:tc gridSpan="2">
                  <a:txBody>
                    <a:bodyPr/>
                    <a:lstStyle/>
                    <a:p>
                      <a:pPr algn="ctr"/>
                      <a:endParaRPr lang="en-US" dirty="0"/>
                    </a:p>
                  </a:txBody>
                  <a:tcPr anchor="ctr">
                    <a:solidFill>
                      <a:srgbClr val="00B0F0"/>
                    </a:solidFill>
                  </a:tcPr>
                </a:tc>
                <a:tc hMerge="1">
                  <a:txBody>
                    <a:bodyPr/>
                    <a:lstStyle/>
                    <a:p>
                      <a:endParaRPr lang="en-US"/>
                    </a:p>
                  </a:txBody>
                  <a:tcPr/>
                </a:tc>
                <a:tc>
                  <a:txBody>
                    <a:bodyPr/>
                    <a:lstStyle/>
                    <a:p>
                      <a:pPr algn="l"/>
                      <a:r>
                        <a:rPr lang="en-US" sz="2000" b="1" dirty="0" err="1" smtClean="0"/>
                        <a:t>Eg</a:t>
                      </a:r>
                      <a:endParaRPr lang="en-US" sz="2000" b="1" dirty="0" smtClean="0"/>
                    </a:p>
                  </a:txBody>
                  <a:tcPr anchor="ctr">
                    <a:solidFill>
                      <a:srgbClr val="FF0000"/>
                    </a:solidFill>
                  </a:tcPr>
                </a:tc>
                <a:tc gridSpan="2">
                  <a:txBody>
                    <a:bodyPr/>
                    <a:lstStyle/>
                    <a:p>
                      <a:endParaRPr lang="en-US" dirty="0"/>
                    </a:p>
                  </a:txBody>
                  <a:tcPr anchor="ctr">
                    <a:solidFill>
                      <a:srgbClr val="00B0F0"/>
                    </a:solidFill>
                  </a:tcPr>
                </a:tc>
                <a:tc hMerge="1">
                  <a:txBody>
                    <a:bodyPr/>
                    <a:lstStyle/>
                    <a:p>
                      <a:endParaRPr lang="en-US"/>
                    </a:p>
                  </a:txBody>
                  <a:tcPr/>
                </a:tc>
                <a:tc gridSpan="2">
                  <a:txBody>
                    <a:bodyPr/>
                    <a:lstStyle/>
                    <a:p>
                      <a:endParaRPr lang="en-US" dirty="0"/>
                    </a:p>
                  </a:txBody>
                  <a:tcPr anchor="ctr">
                    <a:solidFill>
                      <a:srgbClr val="00B0F0"/>
                    </a:solidFill>
                  </a:tcPr>
                </a:tc>
                <a:tc hMerge="1">
                  <a:txBody>
                    <a:bodyPr/>
                    <a:lstStyle/>
                    <a:p>
                      <a:endParaRPr lang="en-US" dirty="0"/>
                    </a:p>
                  </a:txBody>
                  <a:tcPr anchor="ctr"/>
                </a:tc>
                <a:tc vMerge="1">
                  <a:txBody>
                    <a:bodyPr/>
                    <a:lstStyle/>
                    <a:p>
                      <a:endParaRPr lang="en-US"/>
                    </a:p>
                  </a:txBody>
                  <a:tcPr/>
                </a:tc>
              </a:tr>
              <a:tr h="502307">
                <a:tc vMerge="1">
                  <a:txBody>
                    <a:bodyPr/>
                    <a:lstStyle/>
                    <a:p>
                      <a:endParaRPr lang="en-US"/>
                    </a:p>
                  </a:txBody>
                  <a:tcPr/>
                </a:tc>
                <a:tc>
                  <a:txBody>
                    <a:bodyPr/>
                    <a:lstStyle/>
                    <a:p>
                      <a:pPr algn="l"/>
                      <a:r>
                        <a:rPr lang="en-US" sz="2000" b="1" dirty="0" smtClean="0"/>
                        <a:t>T2g</a:t>
                      </a:r>
                    </a:p>
                  </a:txBody>
                  <a:tcPr anchor="ctr">
                    <a:solidFill>
                      <a:srgbClr val="FF0000"/>
                    </a:solidFill>
                  </a:tcPr>
                </a:tc>
                <a:tc>
                  <a:txBody>
                    <a:bodyPr/>
                    <a:lstStyle/>
                    <a:p>
                      <a:pPr algn="ctr"/>
                      <a:r>
                        <a:rPr lang="en-US" dirty="0" smtClean="0"/>
                        <a:t>*</a:t>
                      </a:r>
                      <a:endParaRPr lang="en-US" dirty="0"/>
                    </a:p>
                  </a:txBody>
                  <a:tcPr anchor="ctr">
                    <a:solidFill>
                      <a:srgbClr val="92D050"/>
                    </a:solidFill>
                  </a:tcPr>
                </a:tc>
                <a:tc gridSpan="2">
                  <a:txBody>
                    <a:bodyPr/>
                    <a:lstStyle/>
                    <a:p>
                      <a:pPr algn="ctr"/>
                      <a:r>
                        <a:rPr lang="en-US" dirty="0" smtClean="0"/>
                        <a:t>*</a:t>
                      </a:r>
                      <a:endParaRPr lang="en-US" dirty="0"/>
                    </a:p>
                  </a:txBody>
                  <a:tcPr anchor="ctr">
                    <a:solidFill>
                      <a:srgbClr val="92D050"/>
                    </a:solidFill>
                  </a:tcPr>
                </a:tc>
                <a:tc hMerge="1">
                  <a:txBody>
                    <a:bodyPr/>
                    <a:lstStyle/>
                    <a:p>
                      <a:endParaRPr lang="en-US"/>
                    </a:p>
                  </a:txBody>
                  <a:tcPr/>
                </a:tc>
                <a:tc>
                  <a:txBody>
                    <a:bodyPr/>
                    <a:lstStyle/>
                    <a:p>
                      <a:pPr algn="ctr"/>
                      <a:r>
                        <a:rPr lang="en-US" dirty="0" smtClean="0"/>
                        <a:t>*</a:t>
                      </a:r>
                      <a:endParaRPr lang="en-US" dirty="0"/>
                    </a:p>
                  </a:txBody>
                  <a:tcPr anchor="ctr">
                    <a:solidFill>
                      <a:srgbClr val="92D050"/>
                    </a:solidFill>
                  </a:tcPr>
                </a:tc>
                <a:tc>
                  <a:txBody>
                    <a:bodyPr/>
                    <a:lstStyle/>
                    <a:p>
                      <a:pPr algn="l"/>
                      <a:r>
                        <a:rPr lang="en-US" sz="2000" b="1" dirty="0" smtClean="0"/>
                        <a:t>T2g</a:t>
                      </a:r>
                    </a:p>
                  </a:txBody>
                  <a:tcPr anchor="ctr">
                    <a:solidFill>
                      <a:srgbClr val="FF0000"/>
                    </a:solidFill>
                  </a:tcPr>
                </a:tc>
                <a:tc>
                  <a:txBody>
                    <a:bodyPr/>
                    <a:lstStyle/>
                    <a:p>
                      <a:pPr algn="ctr"/>
                      <a:r>
                        <a:rPr lang="en-US" dirty="0" smtClean="0"/>
                        <a:t>*</a:t>
                      </a:r>
                      <a:endParaRPr lang="en-US" dirty="0"/>
                    </a:p>
                  </a:txBody>
                  <a:tcPr anchor="ctr">
                    <a:solidFill>
                      <a:srgbClr val="92D050"/>
                    </a:solidFill>
                  </a:tcPr>
                </a:tc>
                <a:tc gridSpan="2">
                  <a:txBody>
                    <a:bodyPr/>
                    <a:lstStyle/>
                    <a:p>
                      <a:pPr algn="ctr"/>
                      <a:r>
                        <a:rPr lang="en-US" dirty="0" smtClean="0"/>
                        <a:t>*</a:t>
                      </a:r>
                      <a:endParaRPr lang="en-US" dirty="0"/>
                    </a:p>
                  </a:txBody>
                  <a:tcPr anchor="ctr">
                    <a:solidFill>
                      <a:srgbClr val="92D050"/>
                    </a:solidFill>
                  </a:tcPr>
                </a:tc>
                <a:tc hMerge="1">
                  <a:txBody>
                    <a:bodyPr/>
                    <a:lstStyle/>
                    <a:p>
                      <a:pPr algn="ctr"/>
                      <a:endParaRPr lang="en-US" dirty="0"/>
                    </a:p>
                  </a:txBody>
                  <a:tcPr anchor="ctr"/>
                </a:tc>
                <a:tc>
                  <a:txBody>
                    <a:bodyPr/>
                    <a:lstStyle/>
                    <a:p>
                      <a:pPr algn="ctr"/>
                      <a:r>
                        <a:rPr lang="en-US" dirty="0" smtClean="0"/>
                        <a:t>*</a:t>
                      </a:r>
                      <a:endParaRPr lang="en-US" dirty="0"/>
                    </a:p>
                  </a:txBody>
                  <a:tcPr anchor="ctr">
                    <a:solidFill>
                      <a:srgbClr val="92D050"/>
                    </a:solidFill>
                  </a:tcPr>
                </a:tc>
                <a:tc vMerge="1">
                  <a:txBody>
                    <a:bodyPr/>
                    <a:lstStyle/>
                    <a:p>
                      <a:endParaRPr lang="en-US"/>
                    </a:p>
                  </a:txBody>
                  <a:tcPr/>
                </a:tc>
              </a:tr>
            </a:tbl>
          </a:graphicData>
        </a:graphic>
      </p:graphicFrame>
    </p:spTree>
    <p:extLst>
      <p:ext uri="{BB962C8B-B14F-4D97-AF65-F5344CB8AC3E}">
        <p14:creationId xmlns:p14="http://schemas.microsoft.com/office/powerpoint/2010/main" val="26657413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14947850"/>
              </p:ext>
            </p:extLst>
          </p:nvPr>
        </p:nvGraphicFramePr>
        <p:xfrm>
          <a:off x="304800" y="304800"/>
          <a:ext cx="8610600" cy="6324600"/>
        </p:xfrm>
        <a:graphic>
          <a:graphicData uri="http://schemas.openxmlformats.org/drawingml/2006/table">
            <a:tbl>
              <a:tblPr firstRow="1" bandRow="1">
                <a:tableStyleId>{5C22544A-7EE6-4342-B048-85BDC9FD1C3A}</a:tableStyleId>
              </a:tblPr>
              <a:tblGrid>
                <a:gridCol w="8610600"/>
              </a:tblGrid>
              <a:tr h="700320">
                <a:tc>
                  <a:txBody>
                    <a:bodyPr/>
                    <a:lstStyle/>
                    <a:p>
                      <a:pPr algn="ctr"/>
                      <a:r>
                        <a:rPr lang="en-US" sz="2400" dirty="0" smtClean="0"/>
                        <a:t>  Lithium  CoO2 </a:t>
                      </a:r>
                      <a:r>
                        <a:rPr lang="en-US" sz="2400" baseline="0" dirty="0" smtClean="0"/>
                        <a:t> Battery – change in active material</a:t>
                      </a:r>
                      <a:endParaRPr lang="en-US" sz="2400" dirty="0"/>
                    </a:p>
                  </a:txBody>
                  <a:tcPr anchor="ctr"/>
                </a:tc>
              </a:tr>
              <a:tr h="5624280">
                <a:tc>
                  <a:txBody>
                    <a:bodyPr/>
                    <a:lstStyle/>
                    <a:p>
                      <a:pPr algn="ctr"/>
                      <a:endParaRPr lang="en-US" sz="1800" dirty="0" smtClean="0"/>
                    </a:p>
                  </a:txBody>
                  <a:tcPr anchor="ctr"/>
                </a:tc>
              </a:tr>
            </a:tbl>
          </a:graphicData>
        </a:graphic>
      </p:graphicFrame>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33054"/>
            <a:ext cx="8153400" cy="5243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114800" y="3754582"/>
            <a:ext cx="3332322" cy="1200329"/>
          </a:xfrm>
          <a:prstGeom prst="rect">
            <a:avLst/>
          </a:prstGeom>
          <a:solidFill>
            <a:srgbClr val="FFFF00"/>
          </a:solidFill>
        </p:spPr>
        <p:txBody>
          <a:bodyPr wrap="none" rtlCol="0">
            <a:spAutoFit/>
          </a:bodyPr>
          <a:lstStyle/>
          <a:p>
            <a:r>
              <a:rPr lang="en-US" b="1" dirty="0" smtClean="0"/>
              <a:t>Structural  change  is taking</a:t>
            </a:r>
          </a:p>
          <a:p>
            <a:r>
              <a:rPr lang="en-US" b="1" dirty="0" smtClean="0"/>
              <a:t>place in electrode and  no</a:t>
            </a:r>
          </a:p>
          <a:p>
            <a:r>
              <a:rPr lang="en-US" b="1" dirty="0" smtClean="0"/>
              <a:t>Stable  chemical  species  formed</a:t>
            </a:r>
          </a:p>
          <a:p>
            <a:r>
              <a:rPr lang="en-US" b="1" dirty="0" smtClean="0"/>
              <a:t>during  the change</a:t>
            </a:r>
            <a:endParaRPr lang="en-US" b="1" dirty="0"/>
          </a:p>
        </p:txBody>
      </p:sp>
    </p:spTree>
    <p:extLst>
      <p:ext uri="{BB962C8B-B14F-4D97-AF65-F5344CB8AC3E}">
        <p14:creationId xmlns:p14="http://schemas.microsoft.com/office/powerpoint/2010/main" val="16451834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08593915"/>
              </p:ext>
            </p:extLst>
          </p:nvPr>
        </p:nvGraphicFramePr>
        <p:xfrm>
          <a:off x="304800" y="152400"/>
          <a:ext cx="8610600" cy="6477000"/>
        </p:xfrm>
        <a:graphic>
          <a:graphicData uri="http://schemas.openxmlformats.org/drawingml/2006/table">
            <a:tbl>
              <a:tblPr firstRow="1" bandRow="1">
                <a:tableStyleId>{5C22544A-7EE6-4342-B048-85BDC9FD1C3A}</a:tableStyleId>
              </a:tblPr>
              <a:tblGrid>
                <a:gridCol w="8610600"/>
              </a:tblGrid>
              <a:tr h="717195">
                <a:tc>
                  <a:txBody>
                    <a:bodyPr/>
                    <a:lstStyle/>
                    <a:p>
                      <a:pPr algn="ctr"/>
                      <a:r>
                        <a:rPr lang="en-US" sz="2400" dirty="0" smtClean="0"/>
                        <a:t>Chemistry  of  Lead  acid</a:t>
                      </a:r>
                      <a:r>
                        <a:rPr lang="en-US" sz="2400" baseline="0" dirty="0" smtClean="0"/>
                        <a:t>  Battery</a:t>
                      </a:r>
                      <a:endParaRPr lang="en-US" sz="2400" dirty="0"/>
                    </a:p>
                  </a:txBody>
                  <a:tcPr anchor="ctr"/>
                </a:tc>
              </a:tr>
              <a:tr h="3248727">
                <a:tc>
                  <a:txBody>
                    <a:bodyPr/>
                    <a:lstStyle/>
                    <a:p>
                      <a:pPr algn="ctr"/>
                      <a:endParaRPr lang="en-US" dirty="0" smtClean="0"/>
                    </a:p>
                  </a:txBody>
                  <a:tcPr anchor="ctr"/>
                </a:tc>
              </a:tr>
              <a:tr h="2511078">
                <a:tc>
                  <a:txBody>
                    <a:bodyPr/>
                    <a:lstStyle/>
                    <a:p>
                      <a:pPr algn="ctr"/>
                      <a:endParaRPr lang="en-US" dirty="0" smtClean="0"/>
                    </a:p>
                  </a:txBody>
                  <a:tcPr/>
                </a:tc>
              </a:tr>
            </a:tbl>
          </a:graphicData>
        </a:graphic>
      </p:graphicFrame>
      <p:pic>
        <p:nvPicPr>
          <p:cNvPr id="5" name="Content Placeholder 13" descr="a.png"/>
          <p:cNvPicPr>
            <a:picLocks noGrp="1" noChangeAspect="1"/>
          </p:cNvPicPr>
          <p:nvPr>
            <p:ph idx="1"/>
          </p:nvPr>
        </p:nvPicPr>
        <p:blipFill>
          <a:blip r:embed="rId2" cstate="print"/>
          <a:stretch>
            <a:fillRect/>
          </a:stretch>
        </p:blipFill>
        <p:spPr>
          <a:xfrm>
            <a:off x="457200" y="990600"/>
            <a:ext cx="8305800" cy="2895600"/>
          </a:xfrm>
        </p:spPr>
      </p:pic>
      <p:pic>
        <p:nvPicPr>
          <p:cNvPr id="6" name="Picture 2" descr="Image result for Chemical  reactions in Batte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038600"/>
            <a:ext cx="8305800" cy="2590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95400" y="3569916"/>
            <a:ext cx="6901698" cy="369332"/>
          </a:xfrm>
          <a:prstGeom prst="rect">
            <a:avLst/>
          </a:prstGeom>
          <a:solidFill>
            <a:srgbClr val="FFFF00"/>
          </a:solidFill>
        </p:spPr>
        <p:txBody>
          <a:bodyPr wrap="none" rtlCol="0">
            <a:spAutoFit/>
          </a:bodyPr>
          <a:lstStyle/>
          <a:p>
            <a:r>
              <a:rPr lang="en-US" b="1" dirty="0" smtClean="0"/>
              <a:t>Charged  and  discharged  materials  are  stable  chemical compounds</a:t>
            </a:r>
            <a:endParaRPr lang="en-US" b="1" dirty="0"/>
          </a:p>
        </p:txBody>
      </p:sp>
    </p:spTree>
    <p:extLst>
      <p:ext uri="{BB962C8B-B14F-4D97-AF65-F5344CB8AC3E}">
        <p14:creationId xmlns:p14="http://schemas.microsoft.com/office/powerpoint/2010/main" val="33993248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67233190"/>
              </p:ext>
            </p:extLst>
          </p:nvPr>
        </p:nvGraphicFramePr>
        <p:xfrm>
          <a:off x="304800" y="152401"/>
          <a:ext cx="8610600" cy="6553200"/>
        </p:xfrm>
        <a:graphic>
          <a:graphicData uri="http://schemas.openxmlformats.org/drawingml/2006/table">
            <a:tbl>
              <a:tblPr firstRow="1" bandRow="1">
                <a:tableStyleId>{5C22544A-7EE6-4342-B048-85BDC9FD1C3A}</a:tableStyleId>
              </a:tblPr>
              <a:tblGrid>
                <a:gridCol w="609600"/>
                <a:gridCol w="8001000"/>
              </a:tblGrid>
              <a:tr h="410848">
                <a:tc gridSpan="2">
                  <a:txBody>
                    <a:bodyPr/>
                    <a:lstStyle/>
                    <a:p>
                      <a:pPr algn="ctr"/>
                      <a:r>
                        <a:rPr lang="en-US" sz="2400" dirty="0" smtClean="0"/>
                        <a:t>4</a:t>
                      </a:r>
                      <a:r>
                        <a:rPr lang="en-US" sz="2400" baseline="0" dirty="0" smtClean="0"/>
                        <a:t> Wheeler  Lithium EV -  Is this a concept  or  a Commodity</a:t>
                      </a:r>
                      <a:endParaRPr lang="en-US" sz="2400" dirty="0"/>
                    </a:p>
                  </a:txBody>
                  <a:tcPr anchor="ctr"/>
                </a:tc>
                <a:tc hMerge="1">
                  <a:txBody>
                    <a:bodyPr/>
                    <a:lstStyle/>
                    <a:p>
                      <a:endParaRPr lang="en-US"/>
                    </a:p>
                  </a:txBody>
                  <a:tcPr/>
                </a:tc>
              </a:tr>
              <a:tr h="520407">
                <a:tc>
                  <a:txBody>
                    <a:bodyPr/>
                    <a:lstStyle/>
                    <a:p>
                      <a:pPr algn="ctr"/>
                      <a:r>
                        <a:rPr lang="en-US" sz="1600" dirty="0" smtClean="0"/>
                        <a:t>1</a:t>
                      </a:r>
                    </a:p>
                  </a:txBody>
                  <a:tcPr anchor="ctr"/>
                </a:tc>
                <a:tc>
                  <a:txBody>
                    <a:bodyPr/>
                    <a:lstStyle/>
                    <a:p>
                      <a:pPr algn="l"/>
                      <a:r>
                        <a:rPr lang="en-US" sz="1600" dirty="0" smtClean="0"/>
                        <a:t>Not  able  to compete with  ICE  even after  billions of Dollar  research  though  battery  pack  price  fallen from  663 USD/KWH  (2013) to  156 USD/KWH  (2019)</a:t>
                      </a:r>
                    </a:p>
                  </a:txBody>
                  <a:tcPr anchor="ctr"/>
                </a:tc>
              </a:tr>
              <a:tr h="301288">
                <a:tc>
                  <a:txBody>
                    <a:bodyPr/>
                    <a:lstStyle/>
                    <a:p>
                      <a:pPr algn="ctr"/>
                      <a:r>
                        <a:rPr lang="en-US" sz="1600" dirty="0" smtClean="0"/>
                        <a:t>2</a:t>
                      </a:r>
                    </a:p>
                  </a:txBody>
                  <a:tcPr anchor="ctr"/>
                </a:tc>
                <a:tc>
                  <a:txBody>
                    <a:bodyPr/>
                    <a:lstStyle/>
                    <a:p>
                      <a:pPr algn="l"/>
                      <a:r>
                        <a:rPr lang="en-US" sz="1600" dirty="0" smtClean="0"/>
                        <a:t>Range is another  issue</a:t>
                      </a:r>
                    </a:p>
                  </a:txBody>
                  <a:tcPr anchor="ctr"/>
                </a:tc>
              </a:tr>
              <a:tr h="301288">
                <a:tc>
                  <a:txBody>
                    <a:bodyPr/>
                    <a:lstStyle/>
                    <a:p>
                      <a:pPr algn="ctr"/>
                      <a:r>
                        <a:rPr lang="en-US" sz="1600" dirty="0" smtClean="0"/>
                        <a:t>3</a:t>
                      </a:r>
                    </a:p>
                  </a:txBody>
                  <a:tcPr anchor="ctr"/>
                </a:tc>
                <a:tc>
                  <a:txBody>
                    <a:bodyPr/>
                    <a:lstStyle/>
                    <a:p>
                      <a:pPr algn="l"/>
                      <a:r>
                        <a:rPr lang="en-US" sz="1600" dirty="0" smtClean="0"/>
                        <a:t>Safety  is  another major issue.  Can it work  in  a Tropical</a:t>
                      </a:r>
                      <a:r>
                        <a:rPr lang="en-US" sz="1600" baseline="0" dirty="0" smtClean="0"/>
                        <a:t> climate</a:t>
                      </a:r>
                      <a:endParaRPr lang="en-US" sz="1600" dirty="0" smtClean="0"/>
                    </a:p>
                  </a:txBody>
                  <a:tcPr anchor="ctr"/>
                </a:tc>
              </a:tr>
              <a:tr h="739526">
                <a:tc>
                  <a:txBody>
                    <a:bodyPr/>
                    <a:lstStyle/>
                    <a:p>
                      <a:pPr algn="ctr"/>
                      <a:r>
                        <a:rPr lang="en-US" sz="1600" dirty="0" smtClean="0"/>
                        <a:t>4</a:t>
                      </a:r>
                    </a:p>
                  </a:txBody>
                  <a:tcPr anchor="ctr"/>
                </a:tc>
                <a:tc>
                  <a:txBody>
                    <a:bodyPr/>
                    <a:lstStyle/>
                    <a:p>
                      <a:pPr algn="l"/>
                      <a:r>
                        <a:rPr lang="en-US" sz="1600" dirty="0" smtClean="0"/>
                        <a:t>Battery  manufacturing  is too sophisticated  process.  FTT is  around  90% and  testing</a:t>
                      </a:r>
                      <a:r>
                        <a:rPr lang="en-US" sz="1600" baseline="0" dirty="0" smtClean="0"/>
                        <a:t>  of  cell  can be done after  30 days.  Capital cost  and inventory  cost  is very  high.  This is going towards  </a:t>
                      </a:r>
                      <a:r>
                        <a:rPr lang="en-US" sz="1600" baseline="0" dirty="0" err="1" smtClean="0"/>
                        <a:t>centralised</a:t>
                      </a:r>
                      <a:r>
                        <a:rPr lang="en-US" sz="1600" baseline="0" dirty="0" smtClean="0"/>
                        <a:t>  manufacturing</a:t>
                      </a:r>
                      <a:endParaRPr lang="en-US" sz="1600" dirty="0" smtClean="0"/>
                    </a:p>
                  </a:txBody>
                  <a:tcPr anchor="ctr"/>
                </a:tc>
              </a:tr>
              <a:tr h="520407">
                <a:tc>
                  <a:txBody>
                    <a:bodyPr/>
                    <a:lstStyle/>
                    <a:p>
                      <a:pPr algn="ctr"/>
                      <a:r>
                        <a:rPr lang="en-US" sz="1600" dirty="0" smtClean="0"/>
                        <a:t>5</a:t>
                      </a:r>
                    </a:p>
                  </a:txBody>
                  <a:tcPr anchor="ctr"/>
                </a:tc>
                <a:tc>
                  <a:txBody>
                    <a:bodyPr/>
                    <a:lstStyle/>
                    <a:p>
                      <a:pPr algn="l"/>
                      <a:r>
                        <a:rPr lang="en-US" sz="1600" dirty="0" smtClean="0"/>
                        <a:t>Each module involves  hundreds of cells  and  impossible to expect all cells behaves in identical manner</a:t>
                      </a:r>
                    </a:p>
                  </a:txBody>
                  <a:tcPr anchor="ctr"/>
                </a:tc>
              </a:tr>
              <a:tr h="301288">
                <a:tc>
                  <a:txBody>
                    <a:bodyPr/>
                    <a:lstStyle/>
                    <a:p>
                      <a:pPr algn="ctr"/>
                      <a:r>
                        <a:rPr lang="en-US" sz="1600" dirty="0" smtClean="0"/>
                        <a:t>6</a:t>
                      </a:r>
                    </a:p>
                  </a:txBody>
                  <a:tcPr anchor="ctr"/>
                </a:tc>
                <a:tc>
                  <a:txBody>
                    <a:bodyPr/>
                    <a:lstStyle/>
                    <a:p>
                      <a:pPr algn="l"/>
                      <a:r>
                        <a:rPr lang="en-US" sz="1600" dirty="0" smtClean="0"/>
                        <a:t>Module</a:t>
                      </a:r>
                      <a:r>
                        <a:rPr lang="en-US" sz="1600" baseline="0" dirty="0" smtClean="0"/>
                        <a:t> assembly   involves  thousands of weld joints, which can not be tested  for their quality</a:t>
                      </a:r>
                      <a:endParaRPr lang="en-US" sz="1600" dirty="0" smtClean="0"/>
                    </a:p>
                  </a:txBody>
                  <a:tcPr anchor="ctr"/>
                </a:tc>
              </a:tr>
              <a:tr h="739526">
                <a:tc>
                  <a:txBody>
                    <a:bodyPr/>
                    <a:lstStyle/>
                    <a:p>
                      <a:pPr algn="ctr"/>
                      <a:r>
                        <a:rPr lang="en-US" sz="1600" dirty="0" smtClean="0"/>
                        <a:t>7</a:t>
                      </a:r>
                    </a:p>
                  </a:txBody>
                  <a:tcPr anchor="ctr"/>
                </a:tc>
                <a:tc>
                  <a:txBody>
                    <a:bodyPr/>
                    <a:lstStyle/>
                    <a:p>
                      <a:pPr algn="l"/>
                      <a:r>
                        <a:rPr lang="en-US" sz="1600" dirty="0" smtClean="0"/>
                        <a:t>BMS  is  another  pain in the neck.  All</a:t>
                      </a:r>
                      <a:r>
                        <a:rPr lang="en-US" sz="1600" baseline="0" dirty="0" smtClean="0"/>
                        <a:t> the cells can not be monitored and only group of cells in a module can be monitored.  Removing  group of  defective cells from  module is a challenging task</a:t>
                      </a:r>
                      <a:endParaRPr lang="en-US" sz="1600" dirty="0" smtClean="0"/>
                    </a:p>
                  </a:txBody>
                  <a:tcPr anchor="ctr"/>
                </a:tc>
              </a:tr>
              <a:tr h="301288">
                <a:tc>
                  <a:txBody>
                    <a:bodyPr/>
                    <a:lstStyle/>
                    <a:p>
                      <a:pPr algn="ctr"/>
                      <a:r>
                        <a:rPr lang="en-US" sz="1600" dirty="0" smtClean="0"/>
                        <a:t>8</a:t>
                      </a:r>
                    </a:p>
                  </a:txBody>
                  <a:tcPr anchor="ctr"/>
                </a:tc>
                <a:tc>
                  <a:txBody>
                    <a:bodyPr/>
                    <a:lstStyle/>
                    <a:p>
                      <a:pPr algn="l"/>
                      <a:r>
                        <a:rPr lang="en-US" sz="1600" dirty="0" smtClean="0"/>
                        <a:t>Thermal management is another major hurdle</a:t>
                      </a:r>
                    </a:p>
                  </a:txBody>
                  <a:tcPr anchor="ctr"/>
                </a:tc>
              </a:tr>
              <a:tr h="520407">
                <a:tc>
                  <a:txBody>
                    <a:bodyPr/>
                    <a:lstStyle/>
                    <a:p>
                      <a:pPr algn="ctr"/>
                      <a:r>
                        <a:rPr lang="en-US" sz="1600" dirty="0" smtClean="0"/>
                        <a:t>9</a:t>
                      </a:r>
                    </a:p>
                  </a:txBody>
                  <a:tcPr anchor="ctr"/>
                </a:tc>
                <a:tc>
                  <a:txBody>
                    <a:bodyPr/>
                    <a:lstStyle/>
                    <a:p>
                      <a:pPr algn="l"/>
                      <a:r>
                        <a:rPr lang="en-US" sz="1600" dirty="0" smtClean="0"/>
                        <a:t>There is no consensus</a:t>
                      </a:r>
                      <a:r>
                        <a:rPr lang="en-US" sz="1600" baseline="0" dirty="0" smtClean="0"/>
                        <a:t> among battery manufacturer  about the type of cell  to be used for EV. It varies  from NCA, NMC, LMO and LFP.  Each needs separate  charging protocol</a:t>
                      </a:r>
                      <a:endParaRPr lang="en-US" sz="1600" dirty="0" smtClean="0"/>
                    </a:p>
                  </a:txBody>
                  <a:tcPr anchor="ctr"/>
                </a:tc>
              </a:tr>
              <a:tr h="301288">
                <a:tc>
                  <a:txBody>
                    <a:bodyPr/>
                    <a:lstStyle/>
                    <a:p>
                      <a:pPr algn="ctr"/>
                      <a:r>
                        <a:rPr lang="en-US" sz="1600" dirty="0" smtClean="0"/>
                        <a:t>10</a:t>
                      </a:r>
                    </a:p>
                  </a:txBody>
                  <a:tcPr anchor="ctr"/>
                </a:tc>
                <a:tc>
                  <a:txBody>
                    <a:bodyPr/>
                    <a:lstStyle/>
                    <a:p>
                      <a:pPr algn="l"/>
                      <a:r>
                        <a:rPr lang="en-US" sz="1600" dirty="0" smtClean="0"/>
                        <a:t>Disposal  of   end</a:t>
                      </a:r>
                      <a:r>
                        <a:rPr lang="en-US" sz="1600" baseline="0" dirty="0" smtClean="0"/>
                        <a:t> of  life  Lithium cell is a global problem</a:t>
                      </a:r>
                      <a:endParaRPr lang="en-US" sz="1600" dirty="0" smtClean="0"/>
                    </a:p>
                  </a:txBody>
                  <a:tcPr anchor="ctr"/>
                </a:tc>
              </a:tr>
              <a:tr h="328678">
                <a:tc>
                  <a:txBody>
                    <a:bodyPr/>
                    <a:lstStyle/>
                    <a:p>
                      <a:pPr algn="ctr"/>
                      <a:r>
                        <a:rPr lang="en-US" sz="1600" dirty="0" smtClean="0"/>
                        <a:t>11</a:t>
                      </a:r>
                    </a:p>
                  </a:txBody>
                  <a:tcPr anchor="ctr"/>
                </a:tc>
                <a:tc>
                  <a:txBody>
                    <a:bodyPr/>
                    <a:lstStyle/>
                    <a:p>
                      <a:pPr algn="l"/>
                      <a:r>
                        <a:rPr lang="en-US" sz="1600" dirty="0" smtClean="0"/>
                        <a:t>Failure  in the road  is   not in  PPM range</a:t>
                      </a:r>
                    </a:p>
                  </a:txBody>
                  <a:tcPr anchor="ctr"/>
                </a:tc>
              </a:tr>
              <a:tr h="328678">
                <a:tc>
                  <a:txBody>
                    <a:bodyPr/>
                    <a:lstStyle/>
                    <a:p>
                      <a:pPr algn="ctr"/>
                      <a:r>
                        <a:rPr lang="en-US" sz="1600" dirty="0" smtClean="0"/>
                        <a:t> 12</a:t>
                      </a:r>
                    </a:p>
                  </a:txBody>
                  <a:tcPr anchor="ctr"/>
                </a:tc>
                <a:tc>
                  <a:txBody>
                    <a:bodyPr/>
                    <a:lstStyle/>
                    <a:p>
                      <a:pPr algn="l"/>
                      <a:r>
                        <a:rPr lang="en-US" sz="1600" dirty="0" smtClean="0"/>
                        <a:t>Seen as rich man’s baby</a:t>
                      </a:r>
                    </a:p>
                  </a:txBody>
                  <a:tcPr anchor="ctr"/>
                </a:tc>
              </a:tr>
              <a:tr h="328678">
                <a:tc>
                  <a:txBody>
                    <a:bodyPr/>
                    <a:lstStyle/>
                    <a:p>
                      <a:pPr algn="ctr"/>
                      <a:endParaRPr lang="en-US" dirty="0" smtClean="0"/>
                    </a:p>
                  </a:txBody>
                  <a:tcPr anchor="ctr"/>
                </a:tc>
                <a:tc>
                  <a:txBody>
                    <a:bodyPr/>
                    <a:lstStyle/>
                    <a:p>
                      <a:pPr algn="l"/>
                      <a:endParaRPr lang="en-US" dirty="0" smtClean="0"/>
                    </a:p>
                  </a:txBody>
                  <a:tcPr anchor="ctr"/>
                </a:tc>
              </a:tr>
            </a:tbl>
          </a:graphicData>
        </a:graphic>
      </p:graphicFrame>
    </p:spTree>
    <p:extLst>
      <p:ext uri="{BB962C8B-B14F-4D97-AF65-F5344CB8AC3E}">
        <p14:creationId xmlns:p14="http://schemas.microsoft.com/office/powerpoint/2010/main" val="21621528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91760595"/>
              </p:ext>
            </p:extLst>
          </p:nvPr>
        </p:nvGraphicFramePr>
        <p:xfrm>
          <a:off x="304800" y="304801"/>
          <a:ext cx="8610598" cy="6221965"/>
        </p:xfrm>
        <a:graphic>
          <a:graphicData uri="http://schemas.openxmlformats.org/drawingml/2006/table">
            <a:tbl>
              <a:tblPr firstRow="1" bandRow="1">
                <a:tableStyleId>{5C22544A-7EE6-4342-B048-85BDC9FD1C3A}</a:tableStyleId>
              </a:tblPr>
              <a:tblGrid>
                <a:gridCol w="2362200"/>
                <a:gridCol w="3124199"/>
                <a:gridCol w="3124199"/>
              </a:tblGrid>
              <a:tr h="400324">
                <a:tc gridSpan="3">
                  <a:txBody>
                    <a:bodyPr/>
                    <a:lstStyle/>
                    <a:p>
                      <a:pPr algn="ctr"/>
                      <a:r>
                        <a:rPr lang="en-US" sz="2400" dirty="0" smtClean="0"/>
                        <a:t>  </a:t>
                      </a:r>
                      <a:r>
                        <a:rPr lang="en-US" sz="2400" baseline="0" dirty="0" smtClean="0"/>
                        <a:t> Lead  vs  Lithium</a:t>
                      </a:r>
                      <a:endParaRPr lang="en-US" sz="2400" dirty="0"/>
                    </a:p>
                  </a:txBody>
                  <a:tcPr anchor="ctr"/>
                </a:tc>
                <a:tc hMerge="1">
                  <a:txBody>
                    <a:bodyPr/>
                    <a:lstStyle/>
                    <a:p>
                      <a:endParaRPr lang="en-US"/>
                    </a:p>
                  </a:txBody>
                  <a:tcPr/>
                </a:tc>
                <a:tc hMerge="1">
                  <a:txBody>
                    <a:bodyPr/>
                    <a:lstStyle/>
                    <a:p>
                      <a:endParaRPr lang="en-US"/>
                    </a:p>
                  </a:txBody>
                  <a:tcPr/>
                </a:tc>
              </a:tr>
              <a:tr h="692909">
                <a:tc>
                  <a:txBody>
                    <a:bodyPr/>
                    <a:lstStyle/>
                    <a:p>
                      <a:pPr algn="ctr"/>
                      <a:r>
                        <a:rPr lang="en-US" sz="1800" b="1" dirty="0" smtClean="0"/>
                        <a:t>Application</a:t>
                      </a:r>
                    </a:p>
                  </a:txBody>
                  <a:tcPr anchor="ctr"/>
                </a:tc>
                <a:tc>
                  <a:txBody>
                    <a:bodyPr/>
                    <a:lstStyle/>
                    <a:p>
                      <a:pPr algn="ctr"/>
                      <a:r>
                        <a:rPr lang="en-US" sz="1800" b="1" dirty="0" smtClean="0"/>
                        <a:t>Lead</a:t>
                      </a:r>
                    </a:p>
                  </a:txBody>
                  <a:tcPr anchor="ctr"/>
                </a:tc>
                <a:tc>
                  <a:txBody>
                    <a:bodyPr/>
                    <a:lstStyle/>
                    <a:p>
                      <a:pPr algn="ctr"/>
                      <a:r>
                        <a:rPr lang="en-US" sz="1800" b="1" dirty="0" smtClean="0"/>
                        <a:t>Lithium</a:t>
                      </a:r>
                    </a:p>
                  </a:txBody>
                  <a:tcPr anchor="ctr"/>
                </a:tc>
              </a:tr>
              <a:tr h="692910">
                <a:tc>
                  <a:txBody>
                    <a:bodyPr/>
                    <a:lstStyle/>
                    <a:p>
                      <a:pPr algn="ctr"/>
                      <a:r>
                        <a:rPr lang="en-US" sz="1800" b="1" dirty="0" smtClean="0"/>
                        <a:t>Automotive</a:t>
                      </a:r>
                    </a:p>
                  </a:txBody>
                  <a:tcPr anchor="ctr"/>
                </a:tc>
                <a:tc>
                  <a:txBody>
                    <a:bodyPr/>
                    <a:lstStyle/>
                    <a:p>
                      <a:pPr algn="ctr"/>
                      <a:r>
                        <a:rPr lang="en-US" sz="1800" b="1" dirty="0" smtClean="0"/>
                        <a:t>Lead will dominate</a:t>
                      </a:r>
                    </a:p>
                  </a:txBody>
                  <a:tcPr anchor="ctr"/>
                </a:tc>
                <a:tc>
                  <a:txBody>
                    <a:bodyPr/>
                    <a:lstStyle/>
                    <a:p>
                      <a:pPr algn="ctr"/>
                      <a:r>
                        <a:rPr lang="en-US" sz="1800" b="1" dirty="0" smtClean="0"/>
                        <a:t>Lithium yet to prove cold temperature and  very high rate discharge  performance</a:t>
                      </a:r>
                    </a:p>
                  </a:txBody>
                  <a:tcPr anchor="ctr"/>
                </a:tc>
              </a:tr>
              <a:tr h="692909">
                <a:tc>
                  <a:txBody>
                    <a:bodyPr/>
                    <a:lstStyle/>
                    <a:p>
                      <a:pPr algn="ctr"/>
                      <a:r>
                        <a:rPr lang="en-US" sz="1800" b="1" dirty="0" smtClean="0"/>
                        <a:t>Telecom</a:t>
                      </a:r>
                    </a:p>
                  </a:txBody>
                  <a:tcPr anchor="ctr"/>
                </a:tc>
                <a:tc>
                  <a:txBody>
                    <a:bodyPr/>
                    <a:lstStyle/>
                    <a:p>
                      <a:pPr algn="ctr"/>
                      <a:r>
                        <a:rPr lang="en-US" sz="1800" b="1" dirty="0" smtClean="0"/>
                        <a:t>Lead will dominate</a:t>
                      </a:r>
                    </a:p>
                  </a:txBody>
                  <a:tcPr anchor="ctr"/>
                </a:tc>
                <a:tc>
                  <a:txBody>
                    <a:bodyPr/>
                    <a:lstStyle/>
                    <a:p>
                      <a:pPr algn="ctr"/>
                      <a:r>
                        <a:rPr lang="en-US" sz="1800" b="1" dirty="0" smtClean="0"/>
                        <a:t>LFP/LTO  may take some market</a:t>
                      </a:r>
                    </a:p>
                  </a:txBody>
                  <a:tcPr anchor="ctr"/>
                </a:tc>
              </a:tr>
              <a:tr h="692910">
                <a:tc>
                  <a:txBody>
                    <a:bodyPr/>
                    <a:lstStyle/>
                    <a:p>
                      <a:pPr algn="ctr"/>
                      <a:r>
                        <a:rPr lang="en-US" sz="1800" b="1" dirty="0" smtClean="0"/>
                        <a:t>Motive power</a:t>
                      </a:r>
                    </a:p>
                  </a:txBody>
                  <a:tcPr anchor="ctr"/>
                </a:tc>
                <a:tc>
                  <a:txBody>
                    <a:bodyPr/>
                    <a:lstStyle/>
                    <a:p>
                      <a:pPr algn="ctr"/>
                      <a:r>
                        <a:rPr lang="en-US" sz="1800" b="1" dirty="0" smtClean="0"/>
                        <a:t>Lead will dominate</a:t>
                      </a:r>
                    </a:p>
                  </a:txBody>
                  <a:tcPr anchor="ctr"/>
                </a:tc>
                <a:tc>
                  <a:txBody>
                    <a:bodyPr/>
                    <a:lstStyle/>
                    <a:p>
                      <a:pPr algn="ctr"/>
                      <a:r>
                        <a:rPr lang="en-US" sz="1800" b="1" dirty="0" smtClean="0"/>
                        <a:t>LFP/LTO may take some market</a:t>
                      </a:r>
                    </a:p>
                  </a:txBody>
                  <a:tcPr anchor="ctr"/>
                </a:tc>
              </a:tr>
              <a:tr h="692909">
                <a:tc>
                  <a:txBody>
                    <a:bodyPr/>
                    <a:lstStyle/>
                    <a:p>
                      <a:pPr algn="ctr"/>
                      <a:r>
                        <a:rPr lang="en-US" sz="1800" b="1" dirty="0" smtClean="0"/>
                        <a:t>UPS</a:t>
                      </a:r>
                    </a:p>
                  </a:txBody>
                  <a:tcPr anchor="ctr"/>
                </a:tc>
                <a:tc>
                  <a:txBody>
                    <a:bodyPr/>
                    <a:lstStyle/>
                    <a:p>
                      <a:pPr algn="ctr"/>
                      <a:r>
                        <a:rPr lang="en-US" sz="1800" b="1" dirty="0" smtClean="0"/>
                        <a:t>Lead will be there</a:t>
                      </a:r>
                    </a:p>
                  </a:txBody>
                  <a:tcPr anchor="ctr"/>
                </a:tc>
                <a:tc>
                  <a:txBody>
                    <a:bodyPr/>
                    <a:lstStyle/>
                    <a:p>
                      <a:pPr algn="ctr"/>
                      <a:r>
                        <a:rPr lang="en-US" sz="1800" b="1" dirty="0" smtClean="0"/>
                        <a:t>LFP/LTO may take some market</a:t>
                      </a:r>
                    </a:p>
                  </a:txBody>
                  <a:tcPr anchor="ctr"/>
                </a:tc>
              </a:tr>
              <a:tr h="692910">
                <a:tc>
                  <a:txBody>
                    <a:bodyPr/>
                    <a:lstStyle/>
                    <a:p>
                      <a:pPr algn="ctr"/>
                      <a:r>
                        <a:rPr lang="en-US" sz="1800" b="1" dirty="0" smtClean="0"/>
                        <a:t>Mobiles/Lap top</a:t>
                      </a:r>
                    </a:p>
                  </a:txBody>
                  <a:tcPr anchor="ctr"/>
                </a:tc>
                <a:tc>
                  <a:txBody>
                    <a:bodyPr/>
                    <a:lstStyle/>
                    <a:p>
                      <a:pPr algn="ctr"/>
                      <a:endParaRPr lang="en-US" sz="1800" b="1" dirty="0" smtClean="0"/>
                    </a:p>
                  </a:txBody>
                  <a:tcPr anchor="ctr"/>
                </a:tc>
                <a:tc>
                  <a:txBody>
                    <a:bodyPr/>
                    <a:lstStyle/>
                    <a:p>
                      <a:pPr algn="ctr"/>
                      <a:r>
                        <a:rPr lang="en-US" sz="1800" b="1" dirty="0" smtClean="0"/>
                        <a:t>Lithium is the King</a:t>
                      </a:r>
                    </a:p>
                  </a:txBody>
                  <a:tcPr anchor="ctr"/>
                </a:tc>
              </a:tr>
              <a:tr h="692909">
                <a:tc>
                  <a:txBody>
                    <a:bodyPr/>
                    <a:lstStyle/>
                    <a:p>
                      <a:pPr algn="ctr"/>
                      <a:r>
                        <a:rPr lang="en-US" sz="1800" b="1" dirty="0" smtClean="0"/>
                        <a:t>E-rickshaw/ E-bike</a:t>
                      </a:r>
                    </a:p>
                  </a:txBody>
                  <a:tcPr anchor="ctr"/>
                </a:tc>
                <a:tc>
                  <a:txBody>
                    <a:bodyPr/>
                    <a:lstStyle/>
                    <a:p>
                      <a:pPr algn="ctr"/>
                      <a:r>
                        <a:rPr lang="en-US" sz="1800" b="1" dirty="0" smtClean="0"/>
                        <a:t>Increase</a:t>
                      </a:r>
                      <a:r>
                        <a:rPr lang="en-US" sz="1800" b="1" baseline="0" dirty="0" smtClean="0"/>
                        <a:t> in life is must  and do or die for Lead</a:t>
                      </a:r>
                      <a:endParaRPr lang="en-US" sz="1800" b="1" dirty="0" smtClean="0"/>
                    </a:p>
                  </a:txBody>
                  <a:tcPr anchor="ctr"/>
                </a:tc>
                <a:tc>
                  <a:txBody>
                    <a:bodyPr/>
                    <a:lstStyle/>
                    <a:p>
                      <a:pPr algn="ctr"/>
                      <a:r>
                        <a:rPr lang="en-US" sz="1800" b="1" dirty="0" smtClean="0"/>
                        <a:t>Good chance for Lithium</a:t>
                      </a:r>
                    </a:p>
                  </a:txBody>
                  <a:tcPr anchor="ctr"/>
                </a:tc>
              </a:tr>
              <a:tr h="692909">
                <a:tc>
                  <a:txBody>
                    <a:bodyPr/>
                    <a:lstStyle/>
                    <a:p>
                      <a:pPr algn="ctr"/>
                      <a:r>
                        <a:rPr lang="en-US" sz="1800" b="1" dirty="0" smtClean="0"/>
                        <a:t>EV</a:t>
                      </a:r>
                    </a:p>
                  </a:txBody>
                  <a:tcPr anchor="ctr"/>
                </a:tc>
                <a:tc>
                  <a:txBody>
                    <a:bodyPr/>
                    <a:lstStyle/>
                    <a:p>
                      <a:pPr algn="ctr"/>
                      <a:endParaRPr lang="en-US" sz="1800" b="1" dirty="0" smtClean="0"/>
                    </a:p>
                  </a:txBody>
                  <a:tcPr anchor="ctr"/>
                </a:tc>
                <a:tc>
                  <a:txBody>
                    <a:bodyPr/>
                    <a:lstStyle/>
                    <a:p>
                      <a:pPr algn="ctr"/>
                      <a:r>
                        <a:rPr lang="en-US" sz="1800" b="1" dirty="0" smtClean="0"/>
                        <a:t>Lithium</a:t>
                      </a:r>
                      <a:r>
                        <a:rPr lang="en-US" sz="1800" b="1" baseline="0" dirty="0" smtClean="0"/>
                        <a:t> is yet to be established as  a commodity</a:t>
                      </a:r>
                      <a:endParaRPr lang="en-US" sz="1800" b="1" dirty="0" smtClean="0"/>
                    </a:p>
                  </a:txBody>
                  <a:tcPr anchor="ctr"/>
                </a:tc>
              </a:tr>
            </a:tbl>
          </a:graphicData>
        </a:graphic>
      </p:graphicFrame>
    </p:spTree>
    <p:extLst>
      <p:ext uri="{BB962C8B-B14F-4D97-AF65-F5344CB8AC3E}">
        <p14:creationId xmlns:p14="http://schemas.microsoft.com/office/powerpoint/2010/main" val="29181982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6941752"/>
              </p:ext>
            </p:extLst>
          </p:nvPr>
        </p:nvGraphicFramePr>
        <p:xfrm>
          <a:off x="304800" y="304801"/>
          <a:ext cx="8610598" cy="6361529"/>
        </p:xfrm>
        <a:graphic>
          <a:graphicData uri="http://schemas.openxmlformats.org/drawingml/2006/table">
            <a:tbl>
              <a:tblPr firstRow="1" bandRow="1">
                <a:tableStyleId>{5C22544A-7EE6-4342-B048-85BDC9FD1C3A}</a:tableStyleId>
              </a:tblPr>
              <a:tblGrid>
                <a:gridCol w="685800"/>
                <a:gridCol w="2057400"/>
                <a:gridCol w="5867398"/>
              </a:tblGrid>
              <a:tr h="400780">
                <a:tc gridSpan="3">
                  <a:txBody>
                    <a:bodyPr/>
                    <a:lstStyle/>
                    <a:p>
                      <a:pPr algn="ctr"/>
                      <a:r>
                        <a:rPr lang="en-US" sz="2400" dirty="0" smtClean="0"/>
                        <a:t>  </a:t>
                      </a:r>
                      <a:r>
                        <a:rPr lang="en-US" sz="2400" baseline="0" dirty="0" smtClean="0"/>
                        <a:t> Improvement  in  Lead acid Battery</a:t>
                      </a:r>
                      <a:endParaRPr lang="en-US" sz="2400" dirty="0"/>
                    </a:p>
                  </a:txBody>
                  <a:tcPr anchor="ctr"/>
                </a:tc>
                <a:tc hMerge="1">
                  <a:txBody>
                    <a:bodyPr/>
                    <a:lstStyle/>
                    <a:p>
                      <a:endParaRPr lang="en-US"/>
                    </a:p>
                  </a:txBody>
                  <a:tcPr/>
                </a:tc>
                <a:tc hMerge="1">
                  <a:txBody>
                    <a:bodyPr/>
                    <a:lstStyle/>
                    <a:p>
                      <a:endParaRPr lang="en-US"/>
                    </a:p>
                  </a:txBody>
                  <a:tcPr/>
                </a:tc>
              </a:tr>
              <a:tr h="607402">
                <a:tc>
                  <a:txBody>
                    <a:bodyPr/>
                    <a:lstStyle/>
                    <a:p>
                      <a:pPr algn="ctr"/>
                      <a:r>
                        <a:rPr lang="en-US" sz="1800" b="1" dirty="0" err="1" smtClean="0"/>
                        <a:t>No.s</a:t>
                      </a:r>
                      <a:endParaRPr lang="en-US" sz="1800" b="1" dirty="0" smtClean="0"/>
                    </a:p>
                  </a:txBody>
                  <a:tcPr anchor="ctr"/>
                </a:tc>
                <a:tc>
                  <a:txBody>
                    <a:bodyPr/>
                    <a:lstStyle/>
                    <a:p>
                      <a:pPr algn="l"/>
                      <a:r>
                        <a:rPr lang="en-US" sz="1800" b="1" dirty="0" smtClean="0"/>
                        <a:t>Area</a:t>
                      </a:r>
                    </a:p>
                  </a:txBody>
                  <a:tcPr anchor="ctr"/>
                </a:tc>
                <a:tc>
                  <a:txBody>
                    <a:bodyPr/>
                    <a:lstStyle/>
                    <a:p>
                      <a:pPr algn="l"/>
                      <a:r>
                        <a:rPr lang="en-US" sz="1800" b="1" dirty="0" smtClean="0"/>
                        <a:t>Research  Focus</a:t>
                      </a:r>
                    </a:p>
                  </a:txBody>
                  <a:tcPr anchor="ctr"/>
                </a:tc>
              </a:tr>
              <a:tr h="607402">
                <a:tc>
                  <a:txBody>
                    <a:bodyPr/>
                    <a:lstStyle/>
                    <a:p>
                      <a:pPr algn="ctr"/>
                      <a:r>
                        <a:rPr lang="en-US" sz="1800" b="1" dirty="0" smtClean="0"/>
                        <a:t>1</a:t>
                      </a:r>
                    </a:p>
                  </a:txBody>
                  <a:tcPr anchor="ctr"/>
                </a:tc>
                <a:tc>
                  <a:txBody>
                    <a:bodyPr/>
                    <a:lstStyle/>
                    <a:p>
                      <a:pPr algn="l"/>
                      <a:r>
                        <a:rPr lang="en-US" sz="1800" b="1" dirty="0" smtClean="0"/>
                        <a:t>Alloy  quality</a:t>
                      </a:r>
                    </a:p>
                  </a:txBody>
                  <a:tcPr anchor="ctr"/>
                </a:tc>
                <a:tc>
                  <a:txBody>
                    <a:bodyPr/>
                    <a:lstStyle/>
                    <a:p>
                      <a:pPr algn="l"/>
                      <a:r>
                        <a:rPr lang="en-US" sz="1800" b="1" dirty="0" smtClean="0"/>
                        <a:t>Oxygen</a:t>
                      </a:r>
                      <a:r>
                        <a:rPr lang="en-US" sz="1800" b="1" baseline="0" dirty="0" smtClean="0"/>
                        <a:t>  entrapping  in alloy  to be avoided  mainly in calcium and low antimony  system.  Oxygen scavengers to be removed  from alloy</a:t>
                      </a:r>
                      <a:endParaRPr lang="en-US" sz="1800" b="1" dirty="0" smtClean="0"/>
                    </a:p>
                  </a:txBody>
                  <a:tcPr anchor="ctr"/>
                </a:tc>
              </a:tr>
              <a:tr h="607403">
                <a:tc>
                  <a:txBody>
                    <a:bodyPr/>
                    <a:lstStyle/>
                    <a:p>
                      <a:pPr algn="ctr"/>
                      <a:r>
                        <a:rPr lang="en-US" sz="1800" b="1" dirty="0" smtClean="0"/>
                        <a:t>2</a:t>
                      </a:r>
                    </a:p>
                  </a:txBody>
                  <a:tcPr anchor="ctr"/>
                </a:tc>
                <a:tc>
                  <a:txBody>
                    <a:bodyPr/>
                    <a:lstStyle/>
                    <a:p>
                      <a:pPr algn="l"/>
                      <a:r>
                        <a:rPr lang="en-US" sz="1800" b="1" dirty="0" smtClean="0"/>
                        <a:t>Ultrapure</a:t>
                      </a:r>
                      <a:r>
                        <a:rPr lang="en-US" sz="1800" b="1" baseline="0" dirty="0" smtClean="0"/>
                        <a:t> lead</a:t>
                      </a:r>
                      <a:endParaRPr lang="en-US" sz="1800" b="1" dirty="0" smtClean="0"/>
                    </a:p>
                  </a:txBody>
                  <a:tcPr anchor="ctr"/>
                </a:tc>
                <a:tc>
                  <a:txBody>
                    <a:bodyPr/>
                    <a:lstStyle/>
                    <a:p>
                      <a:pPr algn="l"/>
                      <a:r>
                        <a:rPr lang="en-US" sz="1800" b="1" dirty="0" smtClean="0"/>
                        <a:t>Already doubled the life of battery</a:t>
                      </a:r>
                    </a:p>
                  </a:txBody>
                  <a:tcPr anchor="ctr"/>
                </a:tc>
              </a:tr>
              <a:tr h="607402">
                <a:tc>
                  <a:txBody>
                    <a:bodyPr/>
                    <a:lstStyle/>
                    <a:p>
                      <a:pPr algn="ctr"/>
                      <a:r>
                        <a:rPr lang="en-US" sz="1800" b="1" dirty="0" smtClean="0"/>
                        <a:t>3</a:t>
                      </a:r>
                    </a:p>
                  </a:txBody>
                  <a:tcPr anchor="ctr"/>
                </a:tc>
                <a:tc>
                  <a:txBody>
                    <a:bodyPr/>
                    <a:lstStyle/>
                    <a:p>
                      <a:pPr algn="l"/>
                      <a:r>
                        <a:rPr lang="en-US" sz="1800" b="1" dirty="0" smtClean="0"/>
                        <a:t>Oxide</a:t>
                      </a:r>
                    </a:p>
                  </a:txBody>
                  <a:tcPr anchor="ctr"/>
                </a:tc>
                <a:tc>
                  <a:txBody>
                    <a:bodyPr/>
                    <a:lstStyle/>
                    <a:p>
                      <a:pPr algn="l"/>
                      <a:r>
                        <a:rPr lang="en-US" sz="1800" b="1" dirty="0" smtClean="0"/>
                        <a:t>Nano particle  oxide  to</a:t>
                      </a:r>
                      <a:r>
                        <a:rPr lang="en-US" sz="1800" b="1" baseline="0" dirty="0" smtClean="0"/>
                        <a:t>  improve  efficiency</a:t>
                      </a:r>
                      <a:endParaRPr lang="en-US" sz="1800" b="1" dirty="0" smtClean="0"/>
                    </a:p>
                  </a:txBody>
                  <a:tcPr anchor="ctr"/>
                </a:tc>
              </a:tr>
              <a:tr h="607403">
                <a:tc>
                  <a:txBody>
                    <a:bodyPr/>
                    <a:lstStyle/>
                    <a:p>
                      <a:pPr algn="ctr"/>
                      <a:r>
                        <a:rPr lang="en-US" sz="1800" b="1" dirty="0" smtClean="0"/>
                        <a:t>4</a:t>
                      </a:r>
                    </a:p>
                  </a:txBody>
                  <a:tcPr anchor="ctr"/>
                </a:tc>
                <a:tc>
                  <a:txBody>
                    <a:bodyPr/>
                    <a:lstStyle/>
                    <a:p>
                      <a:pPr algn="l"/>
                      <a:r>
                        <a:rPr lang="en-US" sz="1800" b="1" dirty="0" smtClean="0"/>
                        <a:t>Additives in positive paste</a:t>
                      </a:r>
                    </a:p>
                  </a:txBody>
                  <a:tcPr anchor="ctr"/>
                </a:tc>
                <a:tc>
                  <a:txBody>
                    <a:bodyPr/>
                    <a:lstStyle/>
                    <a:p>
                      <a:pPr algn="l"/>
                      <a:r>
                        <a:rPr lang="en-US" sz="1800" b="1" dirty="0" smtClean="0"/>
                        <a:t>A/C from BDS  is altering  grid/active material adhesion, which will prevent corrosion  of grid</a:t>
                      </a:r>
                    </a:p>
                  </a:txBody>
                  <a:tcPr anchor="ctr"/>
                </a:tc>
              </a:tr>
              <a:tr h="607402">
                <a:tc>
                  <a:txBody>
                    <a:bodyPr/>
                    <a:lstStyle/>
                    <a:p>
                      <a:pPr algn="ctr"/>
                      <a:r>
                        <a:rPr lang="en-US" sz="1800" b="1" dirty="0" smtClean="0"/>
                        <a:t>5</a:t>
                      </a:r>
                    </a:p>
                  </a:txBody>
                  <a:tcPr anchor="ctr"/>
                </a:tc>
                <a:tc>
                  <a:txBody>
                    <a:bodyPr/>
                    <a:lstStyle/>
                    <a:p>
                      <a:pPr algn="l"/>
                      <a:r>
                        <a:rPr lang="en-US" sz="1800" b="1" dirty="0" smtClean="0"/>
                        <a:t>Additive in negative paste</a:t>
                      </a:r>
                    </a:p>
                  </a:txBody>
                  <a:tcPr anchor="ctr"/>
                </a:tc>
                <a:tc>
                  <a:txBody>
                    <a:bodyPr/>
                    <a:lstStyle/>
                    <a:p>
                      <a:pPr algn="l"/>
                      <a:r>
                        <a:rPr lang="en-US" sz="1800" b="1" dirty="0" err="1" smtClean="0"/>
                        <a:t>dCNT</a:t>
                      </a:r>
                      <a:r>
                        <a:rPr lang="en-US" sz="1800" b="1" dirty="0" smtClean="0"/>
                        <a:t> </a:t>
                      </a:r>
                      <a:r>
                        <a:rPr lang="en-US" sz="1800" b="1" baseline="0" dirty="0" smtClean="0"/>
                        <a:t> which is well known for suppressing  </a:t>
                      </a:r>
                      <a:r>
                        <a:rPr lang="en-US" sz="1800" b="1" baseline="0" dirty="0" err="1" smtClean="0"/>
                        <a:t>sulphation</a:t>
                      </a:r>
                      <a:r>
                        <a:rPr lang="en-US" sz="1800" b="1" baseline="0" dirty="0" smtClean="0"/>
                        <a:t> and increasing  life to be  tried</a:t>
                      </a:r>
                      <a:endParaRPr lang="en-US" sz="1800" b="1" dirty="0" smtClean="0"/>
                    </a:p>
                  </a:txBody>
                  <a:tcPr anchor="ctr"/>
                </a:tc>
              </a:tr>
              <a:tr h="607403">
                <a:tc>
                  <a:txBody>
                    <a:bodyPr/>
                    <a:lstStyle/>
                    <a:p>
                      <a:pPr algn="ctr"/>
                      <a:r>
                        <a:rPr lang="en-US" sz="1800" b="1" dirty="0" smtClean="0"/>
                        <a:t>6</a:t>
                      </a:r>
                    </a:p>
                  </a:txBody>
                  <a:tcPr anchor="ctr"/>
                </a:tc>
                <a:tc>
                  <a:txBody>
                    <a:bodyPr/>
                    <a:lstStyle/>
                    <a:p>
                      <a:pPr algn="l"/>
                      <a:r>
                        <a:rPr lang="en-US" sz="1800" b="1" dirty="0" smtClean="0"/>
                        <a:t>Formation</a:t>
                      </a:r>
                    </a:p>
                  </a:txBody>
                  <a:tcPr anchor="ctr"/>
                </a:tc>
                <a:tc>
                  <a:txBody>
                    <a:bodyPr/>
                    <a:lstStyle/>
                    <a:p>
                      <a:pPr algn="l"/>
                      <a:r>
                        <a:rPr lang="en-US" sz="1800" b="1" dirty="0" smtClean="0"/>
                        <a:t>Appropriate  method to generate  PAM of sufficient strength to be evolved</a:t>
                      </a:r>
                    </a:p>
                  </a:txBody>
                  <a:tcPr anchor="ctr"/>
                </a:tc>
              </a:tr>
              <a:tr h="607402">
                <a:tc>
                  <a:txBody>
                    <a:bodyPr/>
                    <a:lstStyle/>
                    <a:p>
                      <a:pPr algn="ctr"/>
                      <a:r>
                        <a:rPr lang="en-US" sz="1800" b="1" dirty="0" smtClean="0"/>
                        <a:t>7</a:t>
                      </a:r>
                    </a:p>
                  </a:txBody>
                  <a:tcPr anchor="ctr"/>
                </a:tc>
                <a:tc>
                  <a:txBody>
                    <a:bodyPr/>
                    <a:lstStyle/>
                    <a:p>
                      <a:pPr algn="l"/>
                      <a:r>
                        <a:rPr lang="en-US" sz="1800" b="1" dirty="0" smtClean="0"/>
                        <a:t>Separator</a:t>
                      </a:r>
                    </a:p>
                  </a:txBody>
                  <a:tcPr anchor="ctr"/>
                </a:tc>
                <a:tc>
                  <a:txBody>
                    <a:bodyPr/>
                    <a:lstStyle/>
                    <a:p>
                      <a:pPr algn="l"/>
                      <a:r>
                        <a:rPr lang="en-US" sz="1800" b="1" dirty="0" err="1" smtClean="0"/>
                        <a:t>Optimising</a:t>
                      </a:r>
                      <a:r>
                        <a:rPr lang="en-US" sz="1800" b="1" baseline="0" dirty="0" smtClean="0"/>
                        <a:t>  web, overall thickness  and  rib profile for enhancing the life of battery</a:t>
                      </a:r>
                      <a:endParaRPr lang="en-US" sz="1800" b="1" dirty="0" smtClean="0"/>
                    </a:p>
                  </a:txBody>
                  <a:tcPr anchor="ctr"/>
                </a:tc>
              </a:tr>
              <a:tr h="607402">
                <a:tc>
                  <a:txBody>
                    <a:bodyPr/>
                    <a:lstStyle/>
                    <a:p>
                      <a:pPr algn="ctr"/>
                      <a:r>
                        <a:rPr lang="en-US" sz="1800" b="1" dirty="0" smtClean="0"/>
                        <a:t>8</a:t>
                      </a:r>
                    </a:p>
                  </a:txBody>
                  <a:tcPr anchor="ctr"/>
                </a:tc>
                <a:tc>
                  <a:txBody>
                    <a:bodyPr/>
                    <a:lstStyle/>
                    <a:p>
                      <a:pPr algn="l"/>
                      <a:r>
                        <a:rPr lang="en-US" sz="1800" b="1" dirty="0" smtClean="0"/>
                        <a:t>Charging</a:t>
                      </a:r>
                    </a:p>
                  </a:txBody>
                  <a:tcPr anchor="ctr"/>
                </a:tc>
                <a:tc>
                  <a:txBody>
                    <a:bodyPr/>
                    <a:lstStyle/>
                    <a:p>
                      <a:pPr algn="l"/>
                      <a:r>
                        <a:rPr lang="en-US" sz="1800" b="1" dirty="0" smtClean="0"/>
                        <a:t>CF  </a:t>
                      </a:r>
                      <a:r>
                        <a:rPr lang="en-US" sz="1800" b="1" dirty="0" err="1" smtClean="0"/>
                        <a:t>optimisation</a:t>
                      </a:r>
                      <a:r>
                        <a:rPr lang="en-US" sz="1800" b="1" dirty="0" smtClean="0"/>
                        <a:t>   for  various applications</a:t>
                      </a:r>
                    </a:p>
                  </a:txBody>
                  <a:tcPr anchor="ctr"/>
                </a:tc>
              </a:tr>
            </a:tbl>
          </a:graphicData>
        </a:graphic>
      </p:graphicFrame>
    </p:spTree>
    <p:extLst>
      <p:ext uri="{BB962C8B-B14F-4D97-AF65-F5344CB8AC3E}">
        <p14:creationId xmlns:p14="http://schemas.microsoft.com/office/powerpoint/2010/main" val="14238224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07333223"/>
              </p:ext>
            </p:extLst>
          </p:nvPr>
        </p:nvGraphicFramePr>
        <p:xfrm>
          <a:off x="304800" y="228600"/>
          <a:ext cx="8534400" cy="6400800"/>
        </p:xfrm>
        <a:graphic>
          <a:graphicData uri="http://schemas.openxmlformats.org/drawingml/2006/table">
            <a:tbl>
              <a:tblPr firstRow="1" bandRow="1">
                <a:tableStyleId>{5C22544A-7EE6-4342-B048-85BDC9FD1C3A}</a:tableStyleId>
              </a:tblPr>
              <a:tblGrid>
                <a:gridCol w="8534400"/>
              </a:tblGrid>
              <a:tr h="568008">
                <a:tc>
                  <a:txBody>
                    <a:bodyPr/>
                    <a:lstStyle/>
                    <a:p>
                      <a:pPr algn="ctr"/>
                      <a:r>
                        <a:rPr lang="en-US" sz="2400" dirty="0" smtClean="0"/>
                        <a:t>Energy  Storage Options</a:t>
                      </a:r>
                      <a:endParaRPr lang="en-US" sz="2400" dirty="0"/>
                    </a:p>
                  </a:txBody>
                  <a:tcPr anchor="ctr"/>
                </a:tc>
              </a:tr>
              <a:tr h="5832792">
                <a:tc>
                  <a:txBody>
                    <a:bodyPr/>
                    <a:lstStyle/>
                    <a:p>
                      <a:endParaRPr lang="en-US" dirty="0"/>
                    </a:p>
                  </a:txBody>
                  <a:tcPr/>
                </a:tc>
              </a:tr>
            </a:tbl>
          </a:graphicData>
        </a:graphic>
      </p:graphicFrame>
      <p:graphicFrame>
        <p:nvGraphicFramePr>
          <p:cNvPr id="8" name="Diagram 7"/>
          <p:cNvGraphicFramePr/>
          <p:nvPr>
            <p:extLst>
              <p:ext uri="{D42A27DB-BD31-4B8C-83A1-F6EECF244321}">
                <p14:modId xmlns:p14="http://schemas.microsoft.com/office/powerpoint/2010/main" val="504888642"/>
              </p:ext>
            </p:extLst>
          </p:nvPr>
        </p:nvGraphicFramePr>
        <p:xfrm>
          <a:off x="533400" y="990600"/>
          <a:ext cx="8046720" cy="5394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16370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38470699"/>
              </p:ext>
            </p:extLst>
          </p:nvPr>
        </p:nvGraphicFramePr>
        <p:xfrm>
          <a:off x="304800" y="304801"/>
          <a:ext cx="8610598" cy="6202464"/>
        </p:xfrm>
        <a:graphic>
          <a:graphicData uri="http://schemas.openxmlformats.org/drawingml/2006/table">
            <a:tbl>
              <a:tblPr firstRow="1" bandRow="1">
                <a:tableStyleId>{5C22544A-7EE6-4342-B048-85BDC9FD1C3A}</a:tableStyleId>
              </a:tblPr>
              <a:tblGrid>
                <a:gridCol w="533400"/>
                <a:gridCol w="8077198"/>
              </a:tblGrid>
              <a:tr h="400324">
                <a:tc gridSpan="2">
                  <a:txBody>
                    <a:bodyPr/>
                    <a:lstStyle/>
                    <a:p>
                      <a:pPr algn="ctr"/>
                      <a:r>
                        <a:rPr lang="en-US" sz="2400" dirty="0" smtClean="0"/>
                        <a:t>  </a:t>
                      </a:r>
                      <a:r>
                        <a:rPr lang="en-US" sz="2400" baseline="0" dirty="0" smtClean="0"/>
                        <a:t>   Conclusions</a:t>
                      </a:r>
                      <a:endParaRPr lang="en-US" sz="2400" dirty="0"/>
                    </a:p>
                  </a:txBody>
                  <a:tcPr anchor="ctr"/>
                </a:tc>
                <a:tc hMerge="1">
                  <a:txBody>
                    <a:bodyPr/>
                    <a:lstStyle/>
                    <a:p>
                      <a:endParaRPr lang="en-US"/>
                    </a:p>
                  </a:txBody>
                  <a:tcPr/>
                </a:tc>
              </a:tr>
              <a:tr h="554328">
                <a:tc>
                  <a:txBody>
                    <a:bodyPr/>
                    <a:lstStyle/>
                    <a:p>
                      <a:pPr algn="ctr"/>
                      <a:r>
                        <a:rPr lang="en-US" sz="2000" b="1" dirty="0" smtClean="0"/>
                        <a:t>1</a:t>
                      </a:r>
                    </a:p>
                  </a:txBody>
                  <a:tcPr anchor="ctr"/>
                </a:tc>
                <a:tc>
                  <a:txBody>
                    <a:bodyPr/>
                    <a:lstStyle/>
                    <a:p>
                      <a:pPr algn="l"/>
                      <a:r>
                        <a:rPr lang="en-US" sz="2000" b="1" dirty="0" smtClean="0"/>
                        <a:t>New</a:t>
                      </a:r>
                      <a:r>
                        <a:rPr lang="en-US" sz="2000" b="1" baseline="0" dirty="0" smtClean="0"/>
                        <a:t>  civilization  will  emerge in 21</a:t>
                      </a:r>
                      <a:r>
                        <a:rPr lang="en-US" sz="2000" b="1" baseline="30000" dirty="0" smtClean="0"/>
                        <a:t>st</a:t>
                      </a:r>
                      <a:r>
                        <a:rPr lang="en-US" sz="2000" b="1" baseline="0" dirty="0" smtClean="0"/>
                        <a:t> century based  on technology</a:t>
                      </a:r>
                      <a:endParaRPr lang="en-US" sz="2000" b="1" dirty="0" smtClean="0"/>
                    </a:p>
                  </a:txBody>
                  <a:tcPr anchor="ctr"/>
                </a:tc>
              </a:tr>
              <a:tr h="554328">
                <a:tc>
                  <a:txBody>
                    <a:bodyPr/>
                    <a:lstStyle/>
                    <a:p>
                      <a:pPr algn="ctr"/>
                      <a:r>
                        <a:rPr lang="en-US" sz="2000" b="1" dirty="0" smtClean="0"/>
                        <a:t>2</a:t>
                      </a:r>
                    </a:p>
                  </a:txBody>
                  <a:tcPr anchor="ctr"/>
                </a:tc>
                <a:tc>
                  <a:txBody>
                    <a:bodyPr/>
                    <a:lstStyle/>
                    <a:p>
                      <a:pPr algn="l"/>
                      <a:r>
                        <a:rPr lang="en-US" sz="2000" b="1" dirty="0" smtClean="0"/>
                        <a:t>Decentralized  energy  will</a:t>
                      </a:r>
                      <a:r>
                        <a:rPr lang="en-US" sz="2000" b="1" baseline="0" dirty="0" smtClean="0"/>
                        <a:t> be ubiquitous</a:t>
                      </a:r>
                      <a:endParaRPr lang="en-US" sz="2000" b="1" dirty="0" smtClean="0"/>
                    </a:p>
                  </a:txBody>
                  <a:tcPr anchor="ctr"/>
                </a:tc>
              </a:tr>
              <a:tr h="554328">
                <a:tc>
                  <a:txBody>
                    <a:bodyPr/>
                    <a:lstStyle/>
                    <a:p>
                      <a:pPr algn="ctr"/>
                      <a:r>
                        <a:rPr lang="en-US" sz="2000" b="1" dirty="0" smtClean="0"/>
                        <a:t>3</a:t>
                      </a:r>
                    </a:p>
                  </a:txBody>
                  <a:tcPr anchor="ctr"/>
                </a:tc>
                <a:tc>
                  <a:txBody>
                    <a:bodyPr/>
                    <a:lstStyle/>
                    <a:p>
                      <a:pPr algn="l"/>
                      <a:r>
                        <a:rPr lang="en-US" sz="2000" b="1" dirty="0" smtClean="0"/>
                        <a:t>Battery will be  a part and parcel of  human  life</a:t>
                      </a:r>
                    </a:p>
                  </a:txBody>
                  <a:tcPr anchor="ctr"/>
                </a:tc>
              </a:tr>
              <a:tr h="554328">
                <a:tc>
                  <a:txBody>
                    <a:bodyPr/>
                    <a:lstStyle/>
                    <a:p>
                      <a:pPr algn="ctr"/>
                      <a:r>
                        <a:rPr lang="en-US" sz="2000" b="1" dirty="0" smtClean="0"/>
                        <a:t>4</a:t>
                      </a:r>
                    </a:p>
                  </a:txBody>
                  <a:tcPr anchor="ctr"/>
                </a:tc>
                <a:tc>
                  <a:txBody>
                    <a:bodyPr/>
                    <a:lstStyle/>
                    <a:p>
                      <a:pPr algn="l"/>
                      <a:r>
                        <a:rPr lang="en-US" sz="2000" b="1" dirty="0" smtClean="0"/>
                        <a:t>Lithium will dominate  in low energy requirement</a:t>
                      </a:r>
                    </a:p>
                  </a:txBody>
                  <a:tcPr anchor="ctr"/>
                </a:tc>
              </a:tr>
              <a:tr h="554328">
                <a:tc>
                  <a:txBody>
                    <a:bodyPr/>
                    <a:lstStyle/>
                    <a:p>
                      <a:pPr algn="ctr"/>
                      <a:r>
                        <a:rPr lang="en-US" sz="2000" b="1" dirty="0" smtClean="0"/>
                        <a:t>5</a:t>
                      </a:r>
                    </a:p>
                  </a:txBody>
                  <a:tcPr anchor="ctr"/>
                </a:tc>
                <a:tc>
                  <a:txBody>
                    <a:bodyPr/>
                    <a:lstStyle/>
                    <a:p>
                      <a:pPr algn="l"/>
                      <a:r>
                        <a:rPr lang="en-US" sz="2000" b="1" dirty="0" smtClean="0"/>
                        <a:t>Lead will be undisputable king in higher energy application areas</a:t>
                      </a:r>
                    </a:p>
                  </a:txBody>
                  <a:tcPr anchor="ctr"/>
                </a:tc>
              </a:tr>
              <a:tr h="554328">
                <a:tc>
                  <a:txBody>
                    <a:bodyPr/>
                    <a:lstStyle/>
                    <a:p>
                      <a:pPr algn="ctr"/>
                      <a:r>
                        <a:rPr lang="en-US" sz="2000" b="1" dirty="0" smtClean="0"/>
                        <a:t>6</a:t>
                      </a:r>
                    </a:p>
                  </a:txBody>
                  <a:tcPr anchor="ctr"/>
                </a:tc>
                <a:tc>
                  <a:txBody>
                    <a:bodyPr/>
                    <a:lstStyle/>
                    <a:p>
                      <a:pPr algn="l"/>
                      <a:r>
                        <a:rPr lang="en-US" sz="2000" b="1" dirty="0" smtClean="0"/>
                        <a:t>LFP/LTO</a:t>
                      </a:r>
                      <a:r>
                        <a:rPr lang="en-US" sz="2000" b="1" baseline="0" dirty="0" smtClean="0"/>
                        <a:t> may  sustain  among lithium  variant</a:t>
                      </a:r>
                      <a:endParaRPr lang="en-US" sz="2000" b="1" dirty="0" smtClean="0"/>
                    </a:p>
                  </a:txBody>
                  <a:tcPr anchor="ctr"/>
                </a:tc>
              </a:tr>
              <a:tr h="554328">
                <a:tc>
                  <a:txBody>
                    <a:bodyPr/>
                    <a:lstStyle/>
                    <a:p>
                      <a:pPr algn="ctr"/>
                      <a:r>
                        <a:rPr lang="en-US" sz="2000" b="1" dirty="0" smtClean="0"/>
                        <a:t>7</a:t>
                      </a:r>
                    </a:p>
                  </a:txBody>
                  <a:tcPr anchor="ctr"/>
                </a:tc>
                <a:tc>
                  <a:txBody>
                    <a:bodyPr/>
                    <a:lstStyle/>
                    <a:p>
                      <a:pPr algn="l"/>
                      <a:r>
                        <a:rPr lang="en-US" sz="2000" b="1" dirty="0" smtClean="0"/>
                        <a:t>Lead and Lithium will coexist in several areas</a:t>
                      </a:r>
                    </a:p>
                  </a:txBody>
                  <a:tcPr anchor="ctr"/>
                </a:tc>
              </a:tr>
              <a:tr h="554328">
                <a:tc>
                  <a:txBody>
                    <a:bodyPr/>
                    <a:lstStyle/>
                    <a:p>
                      <a:pPr algn="ctr"/>
                      <a:r>
                        <a:rPr lang="en-US" sz="2000" b="1" dirty="0" smtClean="0"/>
                        <a:t>8</a:t>
                      </a:r>
                    </a:p>
                  </a:txBody>
                  <a:tcPr anchor="ctr"/>
                </a:tc>
                <a:tc>
                  <a:txBody>
                    <a:bodyPr/>
                    <a:lstStyle/>
                    <a:p>
                      <a:pPr algn="l"/>
                      <a:r>
                        <a:rPr lang="en-US" sz="2000" b="1" dirty="0" smtClean="0"/>
                        <a:t>New hydrogen fuel cell may emerge  </a:t>
                      </a:r>
                    </a:p>
                  </a:txBody>
                  <a:tcPr anchor="ctr"/>
                </a:tc>
              </a:tr>
              <a:tr h="554328">
                <a:tc>
                  <a:txBody>
                    <a:bodyPr/>
                    <a:lstStyle/>
                    <a:p>
                      <a:pPr algn="ctr"/>
                      <a:r>
                        <a:rPr lang="en-US" sz="2000" b="1" dirty="0" smtClean="0"/>
                        <a:t>9</a:t>
                      </a:r>
                    </a:p>
                  </a:txBody>
                  <a:tcPr anchor="ctr"/>
                </a:tc>
                <a:tc>
                  <a:txBody>
                    <a:bodyPr/>
                    <a:lstStyle/>
                    <a:p>
                      <a:pPr algn="l"/>
                      <a:r>
                        <a:rPr lang="en-US" sz="2000" b="1" dirty="0" smtClean="0"/>
                        <a:t>Lead has to improve  especially in low energy EV (  E-bike and E-rickshaw).</a:t>
                      </a:r>
                      <a:r>
                        <a:rPr lang="en-US" sz="2000" b="1" baseline="0" dirty="0" smtClean="0"/>
                        <a:t>  Lithium has to reduce its cost. The fight is in this segment.  Even with 30% more cost  Lead can outsmart Lithium  provided Lead guys comes out of Coma</a:t>
                      </a:r>
                      <a:endParaRPr lang="en-US" sz="2000" b="1" dirty="0" smtClean="0"/>
                    </a:p>
                  </a:txBody>
                  <a:tcPr anchor="ctr"/>
                </a:tc>
              </a:tr>
            </a:tbl>
          </a:graphicData>
        </a:graphic>
      </p:graphicFrame>
    </p:spTree>
    <p:extLst>
      <p:ext uri="{BB962C8B-B14F-4D97-AF65-F5344CB8AC3E}">
        <p14:creationId xmlns:p14="http://schemas.microsoft.com/office/powerpoint/2010/main" val="11014539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7979181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34299446"/>
              </p:ext>
            </p:extLst>
          </p:nvPr>
        </p:nvGraphicFramePr>
        <p:xfrm>
          <a:off x="304800" y="228600"/>
          <a:ext cx="8534400" cy="6521544"/>
        </p:xfrm>
        <a:graphic>
          <a:graphicData uri="http://schemas.openxmlformats.org/drawingml/2006/table">
            <a:tbl>
              <a:tblPr firstRow="1" bandRow="1">
                <a:tableStyleId>{5C22544A-7EE6-4342-B048-85BDC9FD1C3A}</a:tableStyleId>
              </a:tblPr>
              <a:tblGrid>
                <a:gridCol w="609600"/>
                <a:gridCol w="7924800"/>
              </a:tblGrid>
              <a:tr h="521636">
                <a:tc gridSpan="2">
                  <a:txBody>
                    <a:bodyPr/>
                    <a:lstStyle/>
                    <a:p>
                      <a:pPr algn="ctr"/>
                      <a:r>
                        <a:rPr lang="en-US" sz="2400" dirty="0" smtClean="0"/>
                        <a:t>Electrochemical /Electrical  Energy  Storage Options </a:t>
                      </a:r>
                      <a:endParaRPr lang="en-US" sz="2400" dirty="0"/>
                    </a:p>
                  </a:txBody>
                  <a:tcPr anchor="ctr"/>
                </a:tc>
                <a:tc hMerge="1">
                  <a:txBody>
                    <a:bodyPr/>
                    <a:lstStyle/>
                    <a:p>
                      <a:endParaRPr lang="en-US"/>
                    </a:p>
                  </a:txBody>
                  <a:tcPr/>
                </a:tc>
              </a:tr>
              <a:tr h="595536">
                <a:tc>
                  <a:txBody>
                    <a:bodyPr/>
                    <a:lstStyle/>
                    <a:p>
                      <a:pPr marL="0" indent="0" algn="ctr">
                        <a:buFont typeface="Arial" panose="020B0604020202020204" pitchFamily="34" charset="0"/>
                        <a:buNone/>
                      </a:pPr>
                      <a:r>
                        <a:rPr lang="en-US" b="1" dirty="0" smtClean="0"/>
                        <a:t>1</a:t>
                      </a:r>
                      <a:endParaRPr lang="en-US" b="1" dirty="0"/>
                    </a:p>
                  </a:txBody>
                  <a:tcPr>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dirty="0" smtClean="0"/>
                        <a:t>Energy  can be  stored  </a:t>
                      </a:r>
                      <a:r>
                        <a:rPr lang="en-US" sz="1800" b="1" baseline="0" dirty="0" smtClean="0"/>
                        <a:t> from   </a:t>
                      </a:r>
                      <a:r>
                        <a:rPr lang="en-US" sz="1800" b="1" baseline="0" dirty="0" err="1" smtClean="0"/>
                        <a:t>mili</a:t>
                      </a:r>
                      <a:r>
                        <a:rPr lang="en-US" sz="1800" b="1" baseline="0" dirty="0" smtClean="0"/>
                        <a:t> Ah   to  Mega Ah ( to electrify the village)</a:t>
                      </a:r>
                      <a:endParaRPr lang="en-US" dirty="0"/>
                    </a:p>
                  </a:txBody>
                  <a:tcPr>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r>
              <a:tr h="595537">
                <a:tc>
                  <a:txBody>
                    <a:bodyPr/>
                    <a:lstStyle/>
                    <a:p>
                      <a:pPr marL="0" indent="0" algn="ctr">
                        <a:buFont typeface="Arial" panose="020B0604020202020204" pitchFamily="34" charset="0"/>
                        <a:buNone/>
                      </a:pPr>
                      <a:r>
                        <a:rPr lang="en-US" b="1" dirty="0" smtClean="0"/>
                        <a:t>2</a:t>
                      </a:r>
                      <a:endParaRPr lang="en-US" b="1" dirty="0"/>
                    </a:p>
                  </a:txBody>
                  <a:tcPr>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baseline="0" dirty="0" smtClean="0"/>
                        <a:t>Energy efficiency  is  &gt; 85 % .  Coulombic  efficiency  is 95% to 99.9%</a:t>
                      </a:r>
                      <a:endParaRPr lang="en-US" dirty="0"/>
                    </a:p>
                  </a:txBody>
                  <a:tcPr>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r>
              <a:tr h="595536">
                <a:tc>
                  <a:txBody>
                    <a:bodyPr/>
                    <a:lstStyle/>
                    <a:p>
                      <a:pPr marL="0" indent="0" algn="ctr">
                        <a:buFont typeface="Arial" panose="020B0604020202020204" pitchFamily="34" charset="0"/>
                        <a:buNone/>
                      </a:pPr>
                      <a:r>
                        <a:rPr lang="en-US" b="1" dirty="0" smtClean="0"/>
                        <a:t>3</a:t>
                      </a:r>
                      <a:endParaRPr lang="en-US" b="1" dirty="0"/>
                    </a:p>
                  </a:txBody>
                  <a:tcPr>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baseline="0" dirty="0" smtClean="0"/>
                        <a:t>Recyclable  and  hence  less  stress  on natural resource</a:t>
                      </a:r>
                      <a:endParaRPr lang="en-US" dirty="0"/>
                    </a:p>
                  </a:txBody>
                  <a:tcPr>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r>
              <a:tr h="595537">
                <a:tc>
                  <a:txBody>
                    <a:bodyPr/>
                    <a:lstStyle/>
                    <a:p>
                      <a:pPr marL="0" indent="0" algn="ctr">
                        <a:buFont typeface="Arial" panose="020B0604020202020204" pitchFamily="34" charset="0"/>
                        <a:buNone/>
                      </a:pPr>
                      <a:r>
                        <a:rPr lang="en-US" b="1" dirty="0" smtClean="0"/>
                        <a:t>4</a:t>
                      </a:r>
                      <a:endParaRPr lang="en-US" b="1" dirty="0"/>
                    </a:p>
                  </a:txBody>
                  <a:tcPr>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baseline="0" dirty="0" smtClean="0"/>
                        <a:t>Response  time is in  </a:t>
                      </a:r>
                      <a:r>
                        <a:rPr lang="en-US" sz="1800" b="1" baseline="0" dirty="0" err="1" smtClean="0"/>
                        <a:t>mS</a:t>
                      </a:r>
                      <a:endParaRPr lang="en-US" dirty="0"/>
                    </a:p>
                  </a:txBody>
                  <a:tcPr>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r>
              <a:tr h="595536">
                <a:tc>
                  <a:txBody>
                    <a:bodyPr/>
                    <a:lstStyle/>
                    <a:p>
                      <a:pPr marL="0" indent="0" algn="ctr">
                        <a:buFont typeface="Arial" panose="020B0604020202020204" pitchFamily="34" charset="0"/>
                        <a:buNone/>
                      </a:pPr>
                      <a:r>
                        <a:rPr lang="en-US" b="1" dirty="0" smtClean="0"/>
                        <a:t>5</a:t>
                      </a:r>
                      <a:endParaRPr lang="en-US" b="1" dirty="0"/>
                    </a:p>
                  </a:txBody>
                  <a:tcPr>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baseline="0" dirty="0" smtClean="0"/>
                        <a:t>Life  is  &gt; 15 years</a:t>
                      </a:r>
                      <a:endParaRPr lang="en-US" dirty="0"/>
                    </a:p>
                  </a:txBody>
                  <a:tcPr>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r>
              <a:tr h="595536">
                <a:tc>
                  <a:txBody>
                    <a:bodyPr/>
                    <a:lstStyle/>
                    <a:p>
                      <a:pPr marL="0" indent="0" algn="ctr">
                        <a:buFont typeface="Arial" panose="020B0604020202020204" pitchFamily="34" charset="0"/>
                        <a:buNone/>
                      </a:pPr>
                      <a:r>
                        <a:rPr lang="en-US" b="1" dirty="0" smtClean="0"/>
                        <a:t>6</a:t>
                      </a:r>
                      <a:endParaRPr lang="en-US" b="1" dirty="0"/>
                    </a:p>
                  </a:txBody>
                  <a:tcPr>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baseline="0" dirty="0" smtClean="0"/>
                        <a:t>Rechargeable  in nature  and for recharging  solar energy can be used.  Hence we can recharge anywhere</a:t>
                      </a:r>
                      <a:endParaRPr lang="en-US" dirty="0"/>
                    </a:p>
                  </a:txBody>
                  <a:tcPr>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r>
              <a:tr h="595537">
                <a:tc>
                  <a:txBody>
                    <a:bodyPr/>
                    <a:lstStyle/>
                    <a:p>
                      <a:pPr marL="0" indent="0" algn="ctr">
                        <a:buFont typeface="Arial" panose="020B0604020202020204" pitchFamily="34" charset="0"/>
                        <a:buNone/>
                      </a:pPr>
                      <a:r>
                        <a:rPr lang="en-US" b="1" dirty="0" smtClean="0"/>
                        <a:t>7</a:t>
                      </a:r>
                      <a:endParaRPr lang="en-US" b="1" dirty="0"/>
                    </a:p>
                  </a:txBody>
                  <a:tcPr>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baseline="0" dirty="0" smtClean="0"/>
                        <a:t>De-</a:t>
                      </a:r>
                      <a:r>
                        <a:rPr lang="en-US" sz="1800" b="1" baseline="0" dirty="0" err="1" smtClean="0"/>
                        <a:t>centralised</a:t>
                      </a:r>
                      <a:r>
                        <a:rPr lang="en-US" sz="1800" b="1" baseline="0" dirty="0" smtClean="0"/>
                        <a:t>  power system   hence  no transmission  loss</a:t>
                      </a:r>
                      <a:endParaRPr lang="en-US" dirty="0"/>
                    </a:p>
                  </a:txBody>
                  <a:tcPr>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r>
              <a:tr h="595536">
                <a:tc>
                  <a:txBody>
                    <a:bodyPr/>
                    <a:lstStyle/>
                    <a:p>
                      <a:pPr marL="0" indent="0" algn="ctr">
                        <a:buFont typeface="Arial" panose="020B0604020202020204" pitchFamily="34" charset="0"/>
                        <a:buNone/>
                      </a:pPr>
                      <a:r>
                        <a:rPr lang="en-US" b="1" dirty="0" smtClean="0"/>
                        <a:t>8</a:t>
                      </a:r>
                      <a:endParaRPr lang="en-US" b="1" dirty="0"/>
                    </a:p>
                  </a:txBody>
                  <a:tcPr>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baseline="0" dirty="0" smtClean="0"/>
                        <a:t>Less  pollution</a:t>
                      </a:r>
                      <a:endParaRPr lang="en-US" dirty="0"/>
                    </a:p>
                  </a:txBody>
                  <a:tcPr>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r>
              <a:tr h="595537">
                <a:tc>
                  <a:txBody>
                    <a:bodyPr/>
                    <a:lstStyle/>
                    <a:p>
                      <a:pPr marL="0" indent="0" algn="ctr">
                        <a:buFont typeface="Arial" panose="020B0604020202020204" pitchFamily="34" charset="0"/>
                        <a:buNone/>
                      </a:pPr>
                      <a:r>
                        <a:rPr lang="en-US" b="1" dirty="0" smtClean="0"/>
                        <a:t>9</a:t>
                      </a:r>
                      <a:endParaRPr lang="en-US" b="1" dirty="0"/>
                    </a:p>
                  </a:txBody>
                  <a:tcPr>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baseline="0" dirty="0" smtClean="0"/>
                        <a:t>Minimum global warming  </a:t>
                      </a:r>
                      <a:endParaRPr lang="en-US" dirty="0"/>
                    </a:p>
                  </a:txBody>
                  <a:tcPr>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r>
              <a:tr h="595536">
                <a:tc>
                  <a:txBody>
                    <a:bodyPr/>
                    <a:lstStyle/>
                    <a:p>
                      <a:pPr marL="0" indent="0" algn="ctr">
                        <a:buFont typeface="Arial" panose="020B0604020202020204" pitchFamily="34" charset="0"/>
                        <a:buNone/>
                      </a:pPr>
                      <a:r>
                        <a:rPr lang="en-US" b="1" dirty="0" smtClean="0"/>
                        <a:t>10</a:t>
                      </a:r>
                      <a:endParaRPr lang="en-US" b="1" dirty="0"/>
                    </a:p>
                  </a:txBody>
                  <a:tcPr>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baseline="0" dirty="0" smtClean="0"/>
                        <a:t>Affordable</a:t>
                      </a:r>
                      <a:endParaRPr lang="en-US" dirty="0"/>
                    </a:p>
                  </a:txBody>
                  <a:tcPr>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r>
            </a:tbl>
          </a:graphicData>
        </a:graphic>
      </p:graphicFrame>
    </p:spTree>
    <p:extLst>
      <p:ext uri="{BB962C8B-B14F-4D97-AF65-F5344CB8AC3E}">
        <p14:creationId xmlns:p14="http://schemas.microsoft.com/office/powerpoint/2010/main" val="3267433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70639911"/>
              </p:ext>
            </p:extLst>
          </p:nvPr>
        </p:nvGraphicFramePr>
        <p:xfrm>
          <a:off x="304800" y="152401"/>
          <a:ext cx="8686800" cy="6323371"/>
        </p:xfrm>
        <a:graphic>
          <a:graphicData uri="http://schemas.openxmlformats.org/drawingml/2006/table">
            <a:tbl>
              <a:tblPr firstRow="1" bandRow="1">
                <a:tableStyleId>{5C22544A-7EE6-4342-B048-85BDC9FD1C3A}</a:tableStyleId>
              </a:tblPr>
              <a:tblGrid>
                <a:gridCol w="4343400"/>
                <a:gridCol w="4343400"/>
              </a:tblGrid>
              <a:tr h="468491">
                <a:tc gridSpan="2">
                  <a:txBody>
                    <a:bodyPr/>
                    <a:lstStyle/>
                    <a:p>
                      <a:pPr algn="ctr"/>
                      <a:r>
                        <a:rPr lang="en-US" sz="2400" dirty="0" smtClean="0"/>
                        <a:t>Electrochemical/Electrical  energy storage  options</a:t>
                      </a:r>
                      <a:endParaRPr lang="en-US" sz="2400" dirty="0"/>
                    </a:p>
                  </a:txBody>
                  <a:tcPr anchor="ctr"/>
                </a:tc>
                <a:tc hMerge="1">
                  <a:txBody>
                    <a:bodyPr/>
                    <a:lstStyle/>
                    <a:p>
                      <a:endParaRPr lang="en-US"/>
                    </a:p>
                  </a:txBody>
                  <a:tcPr/>
                </a:tc>
              </a:tr>
              <a:tr h="2927440">
                <a:tc>
                  <a:txBody>
                    <a:bodyPr/>
                    <a:lstStyle/>
                    <a:p>
                      <a:pPr algn="l"/>
                      <a:endParaRPr lang="en-US" b="1" dirty="0" smtClean="0"/>
                    </a:p>
                  </a:txBody>
                  <a:tcPr/>
                </a:tc>
                <a:tc>
                  <a:txBody>
                    <a:bodyPr/>
                    <a:lstStyle/>
                    <a:p>
                      <a:pPr algn="l"/>
                      <a:endParaRPr lang="en-US" b="1" dirty="0" smtClean="0"/>
                    </a:p>
                  </a:txBody>
                  <a:tcPr/>
                </a:tc>
              </a:tr>
              <a:tr h="2927440">
                <a:tc>
                  <a:txBody>
                    <a:bodyPr/>
                    <a:lstStyle/>
                    <a:p>
                      <a:pPr algn="l"/>
                      <a:endParaRPr lang="en-US" b="1" dirty="0" smtClean="0"/>
                    </a:p>
                  </a:txBody>
                  <a:tcPr/>
                </a:tc>
                <a:tc>
                  <a:txBody>
                    <a:bodyPr/>
                    <a:lstStyle/>
                    <a:p>
                      <a:pPr algn="l"/>
                      <a:endParaRPr lang="en-US" b="1" dirty="0" smtClean="0"/>
                    </a:p>
                  </a:txBody>
                  <a:tcPr/>
                </a:tc>
              </a:tr>
            </a:tbl>
          </a:graphicData>
        </a:graphic>
      </p:graphicFrame>
      <p:pic>
        <p:nvPicPr>
          <p:cNvPr id="30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762001"/>
            <a:ext cx="30480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762001"/>
            <a:ext cx="396240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657600"/>
            <a:ext cx="3886200"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33206" y="5907643"/>
            <a:ext cx="1869743" cy="369332"/>
          </a:xfrm>
          <a:prstGeom prst="rect">
            <a:avLst/>
          </a:prstGeom>
          <a:solidFill>
            <a:srgbClr val="FFFF00"/>
          </a:solidFill>
        </p:spPr>
        <p:txBody>
          <a:bodyPr wrap="none" rtlCol="0">
            <a:spAutoFit/>
          </a:bodyPr>
          <a:lstStyle/>
          <a:p>
            <a:r>
              <a:rPr lang="en-US" b="1" dirty="0" smtClean="0"/>
              <a:t>Pseudo  capacitor</a:t>
            </a:r>
            <a:endParaRPr lang="en-US" b="1" dirty="0"/>
          </a:p>
        </p:txBody>
      </p:sp>
      <p:sp>
        <p:nvSpPr>
          <p:cNvPr id="7" name="TextBox 6"/>
          <p:cNvSpPr txBox="1"/>
          <p:nvPr/>
        </p:nvSpPr>
        <p:spPr>
          <a:xfrm>
            <a:off x="457200" y="2574759"/>
            <a:ext cx="1092928" cy="369332"/>
          </a:xfrm>
          <a:prstGeom prst="rect">
            <a:avLst/>
          </a:prstGeom>
          <a:solidFill>
            <a:srgbClr val="FFFF00"/>
          </a:solidFill>
        </p:spPr>
        <p:txBody>
          <a:bodyPr wrap="none" rtlCol="0">
            <a:spAutoFit/>
          </a:bodyPr>
          <a:lstStyle/>
          <a:p>
            <a:r>
              <a:rPr lang="en-US" b="1" dirty="0" smtClean="0"/>
              <a:t>Capacitor</a:t>
            </a:r>
            <a:endParaRPr lang="en-US" b="1" dirty="0"/>
          </a:p>
        </p:txBody>
      </p:sp>
      <p:sp>
        <p:nvSpPr>
          <p:cNvPr id="16" name="TextBox 15"/>
          <p:cNvSpPr txBox="1"/>
          <p:nvPr/>
        </p:nvSpPr>
        <p:spPr>
          <a:xfrm>
            <a:off x="7543800" y="2743200"/>
            <a:ext cx="659540" cy="369332"/>
          </a:xfrm>
          <a:prstGeom prst="rect">
            <a:avLst/>
          </a:prstGeom>
          <a:solidFill>
            <a:srgbClr val="FFFF00"/>
          </a:solidFill>
        </p:spPr>
        <p:txBody>
          <a:bodyPr wrap="none" rtlCol="0">
            <a:spAutoFit/>
          </a:bodyPr>
          <a:lstStyle/>
          <a:p>
            <a:r>
              <a:rPr lang="en-US" b="1" dirty="0" smtClean="0"/>
              <a:t>EDLC</a:t>
            </a:r>
            <a:endParaRPr lang="en-US" b="1" dirty="0"/>
          </a:p>
        </p:txBody>
      </p:sp>
      <p:pic>
        <p:nvPicPr>
          <p:cNvPr id="10" name="Picture 2" descr="Image result for Chemical  reactions in Batter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6556" y="3657600"/>
            <a:ext cx="4042643" cy="266699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271820" y="5876243"/>
            <a:ext cx="1041054" cy="369332"/>
          </a:xfrm>
          <a:prstGeom prst="rect">
            <a:avLst/>
          </a:prstGeom>
          <a:solidFill>
            <a:srgbClr val="FFFF00"/>
          </a:solidFill>
        </p:spPr>
        <p:txBody>
          <a:bodyPr wrap="none" rtlCol="0">
            <a:spAutoFit/>
          </a:bodyPr>
          <a:lstStyle/>
          <a:p>
            <a:r>
              <a:rPr lang="en-US" b="1" dirty="0" smtClean="0"/>
              <a:t>Batteries</a:t>
            </a:r>
            <a:endParaRPr lang="en-US" b="1" dirty="0"/>
          </a:p>
        </p:txBody>
      </p:sp>
    </p:spTree>
    <p:extLst>
      <p:ext uri="{BB962C8B-B14F-4D97-AF65-F5344CB8AC3E}">
        <p14:creationId xmlns:p14="http://schemas.microsoft.com/office/powerpoint/2010/main" val="37996211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92006937"/>
              </p:ext>
            </p:extLst>
          </p:nvPr>
        </p:nvGraphicFramePr>
        <p:xfrm>
          <a:off x="304800" y="152401"/>
          <a:ext cx="8686800" cy="6477003"/>
        </p:xfrm>
        <a:graphic>
          <a:graphicData uri="http://schemas.openxmlformats.org/drawingml/2006/table">
            <a:tbl>
              <a:tblPr firstRow="1" bandRow="1">
                <a:tableStyleId>{5C22544A-7EE6-4342-B048-85BDC9FD1C3A}</a:tableStyleId>
              </a:tblPr>
              <a:tblGrid>
                <a:gridCol w="2895600"/>
                <a:gridCol w="2895600"/>
                <a:gridCol w="2895600"/>
              </a:tblGrid>
              <a:tr h="482309">
                <a:tc gridSpan="3">
                  <a:txBody>
                    <a:bodyPr/>
                    <a:lstStyle/>
                    <a:p>
                      <a:pPr algn="ctr"/>
                      <a:r>
                        <a:rPr lang="en-US" sz="2400" dirty="0" smtClean="0"/>
                        <a:t>Types of  Batteries  used for  Energy storage/E-mobility</a:t>
                      </a:r>
                      <a:endParaRPr lang="en-US" sz="2400" dirty="0"/>
                    </a:p>
                  </a:txBody>
                  <a:tcPr anchor="ctr"/>
                </a:tc>
                <a:tc hMerge="1">
                  <a:txBody>
                    <a:bodyPr/>
                    <a:lstStyle/>
                    <a:p>
                      <a:endParaRPr lang="en-US"/>
                    </a:p>
                  </a:txBody>
                  <a:tcPr/>
                </a:tc>
                <a:tc hMerge="1">
                  <a:txBody>
                    <a:bodyPr/>
                    <a:lstStyle/>
                    <a:p>
                      <a:endParaRPr lang="en-US"/>
                    </a:p>
                  </a:txBody>
                  <a:tcPr/>
                </a:tc>
              </a:tr>
              <a:tr h="603167">
                <a:tc>
                  <a:txBody>
                    <a:bodyPr/>
                    <a:lstStyle/>
                    <a:p>
                      <a:pPr algn="l"/>
                      <a:endParaRPr lang="en-US" b="1" dirty="0" smtClean="0"/>
                    </a:p>
                  </a:txBody>
                  <a:tcPr/>
                </a:tc>
                <a:tc>
                  <a:txBody>
                    <a:bodyPr/>
                    <a:lstStyle/>
                    <a:p>
                      <a:pPr algn="ctr"/>
                      <a:r>
                        <a:rPr lang="en-US" b="1" dirty="0" smtClean="0"/>
                        <a:t>Type</a:t>
                      </a:r>
                    </a:p>
                  </a:txBody>
                  <a:tcPr anchor="ctr"/>
                </a:tc>
                <a:tc>
                  <a:txBody>
                    <a:bodyPr/>
                    <a:lstStyle/>
                    <a:p>
                      <a:pPr algn="ctr"/>
                      <a:r>
                        <a:rPr lang="en-US" b="1" dirty="0" smtClean="0"/>
                        <a:t>Nominal  Voltage</a:t>
                      </a:r>
                    </a:p>
                  </a:txBody>
                  <a:tcPr anchor="ctr"/>
                </a:tc>
              </a:tr>
              <a:tr h="664890">
                <a:tc>
                  <a:txBody>
                    <a:bodyPr/>
                    <a:lstStyle/>
                    <a:p>
                      <a:pPr algn="ctr"/>
                      <a:r>
                        <a:rPr lang="en-US" sz="2400" b="1" dirty="0" smtClean="0">
                          <a:solidFill>
                            <a:schemeClr val="tx1"/>
                          </a:solidFill>
                        </a:rPr>
                        <a:t>Lead  Based  </a:t>
                      </a:r>
                    </a:p>
                  </a:txBody>
                  <a:tcPr anchor="ctr">
                    <a:solidFill>
                      <a:srgbClr val="FFFF00"/>
                    </a:solidFill>
                  </a:tcPr>
                </a:tc>
                <a:tc>
                  <a:txBody>
                    <a:bodyPr/>
                    <a:lstStyle/>
                    <a:p>
                      <a:pPr algn="ctr"/>
                      <a:r>
                        <a:rPr lang="en-US" b="1" dirty="0" smtClean="0">
                          <a:solidFill>
                            <a:schemeClr val="tx1"/>
                          </a:solidFill>
                        </a:rPr>
                        <a:t>Lead –Acid</a:t>
                      </a:r>
                    </a:p>
                  </a:txBody>
                  <a:tcPr anchor="ctr">
                    <a:solidFill>
                      <a:srgbClr val="FFFF00"/>
                    </a:solidFill>
                  </a:tcPr>
                </a:tc>
                <a:tc>
                  <a:txBody>
                    <a:bodyPr/>
                    <a:lstStyle/>
                    <a:p>
                      <a:pPr algn="ctr"/>
                      <a:r>
                        <a:rPr lang="en-US" b="1" dirty="0" smtClean="0">
                          <a:solidFill>
                            <a:schemeClr val="tx1"/>
                          </a:solidFill>
                        </a:rPr>
                        <a:t>2.0 – 2.1</a:t>
                      </a:r>
                    </a:p>
                  </a:txBody>
                  <a:tcPr anchor="ctr">
                    <a:solidFill>
                      <a:srgbClr val="FFFF00"/>
                    </a:solidFill>
                  </a:tcPr>
                </a:tc>
              </a:tr>
              <a:tr h="385848">
                <a:tc rowSpan="2">
                  <a:txBody>
                    <a:bodyPr/>
                    <a:lstStyle/>
                    <a:p>
                      <a:pPr algn="ctr"/>
                      <a:r>
                        <a:rPr lang="en-US" sz="2400" b="1" dirty="0" smtClean="0"/>
                        <a:t>Nickel  based</a:t>
                      </a:r>
                    </a:p>
                  </a:txBody>
                  <a:tcPr anchor="ctr">
                    <a:solidFill>
                      <a:srgbClr val="FFC000"/>
                    </a:solidFill>
                  </a:tcPr>
                </a:tc>
                <a:tc>
                  <a:txBody>
                    <a:bodyPr/>
                    <a:lstStyle/>
                    <a:p>
                      <a:pPr algn="ctr"/>
                      <a:r>
                        <a:rPr lang="en-US" b="1" dirty="0" smtClean="0"/>
                        <a:t>Nickel – Cadmium</a:t>
                      </a:r>
                    </a:p>
                  </a:txBody>
                  <a:tcPr anchor="ctr">
                    <a:solidFill>
                      <a:srgbClr val="FFC000"/>
                    </a:solidFill>
                  </a:tcPr>
                </a:tc>
                <a:tc>
                  <a:txBody>
                    <a:bodyPr/>
                    <a:lstStyle/>
                    <a:p>
                      <a:pPr algn="ctr"/>
                      <a:r>
                        <a:rPr lang="en-US" b="1" dirty="0" smtClean="0"/>
                        <a:t>1.2 </a:t>
                      </a:r>
                    </a:p>
                  </a:txBody>
                  <a:tcPr anchor="ctr">
                    <a:solidFill>
                      <a:srgbClr val="FFC000"/>
                    </a:solidFill>
                  </a:tcPr>
                </a:tc>
              </a:tr>
              <a:tr h="385848">
                <a:tc vMerge="1">
                  <a:txBody>
                    <a:bodyPr/>
                    <a:lstStyle/>
                    <a:p>
                      <a:endParaRPr lang="en-US"/>
                    </a:p>
                  </a:txBody>
                  <a:tcPr/>
                </a:tc>
                <a:tc>
                  <a:txBody>
                    <a:bodyPr/>
                    <a:lstStyle/>
                    <a:p>
                      <a:pPr algn="ctr"/>
                      <a:r>
                        <a:rPr lang="en-US" b="1" dirty="0" smtClean="0"/>
                        <a:t>Nickel -  MH</a:t>
                      </a:r>
                    </a:p>
                  </a:txBody>
                  <a:tcPr anchor="ctr">
                    <a:solidFill>
                      <a:srgbClr val="FFC000"/>
                    </a:solidFill>
                  </a:tcPr>
                </a:tc>
                <a:tc>
                  <a:txBody>
                    <a:bodyPr/>
                    <a:lstStyle/>
                    <a:p>
                      <a:pPr algn="ctr"/>
                      <a:r>
                        <a:rPr lang="en-US" b="1" dirty="0" smtClean="0"/>
                        <a:t>1.2</a:t>
                      </a:r>
                    </a:p>
                  </a:txBody>
                  <a:tcPr anchor="ctr">
                    <a:solidFill>
                      <a:srgbClr val="FFC000"/>
                    </a:solidFill>
                  </a:tcPr>
                </a:tc>
              </a:tr>
              <a:tr h="385848">
                <a:tc rowSpan="3">
                  <a:txBody>
                    <a:bodyPr/>
                    <a:lstStyle/>
                    <a:p>
                      <a:pPr algn="ctr"/>
                      <a:r>
                        <a:rPr lang="en-US" sz="2400" b="1" dirty="0" smtClean="0"/>
                        <a:t>Lithium  Based</a:t>
                      </a:r>
                    </a:p>
                  </a:txBody>
                  <a:tcPr anchor="ctr">
                    <a:solidFill>
                      <a:srgbClr val="FFFF00"/>
                    </a:solidFill>
                  </a:tcPr>
                </a:tc>
                <a:tc>
                  <a:txBody>
                    <a:bodyPr/>
                    <a:lstStyle/>
                    <a:p>
                      <a:pPr algn="ctr"/>
                      <a:r>
                        <a:rPr lang="en-US" b="1" dirty="0" smtClean="0"/>
                        <a:t>Oxide  Based</a:t>
                      </a:r>
                    </a:p>
                  </a:txBody>
                  <a:tcPr anchor="ctr">
                    <a:solidFill>
                      <a:srgbClr val="FFFF00"/>
                    </a:solidFill>
                  </a:tcPr>
                </a:tc>
                <a:tc>
                  <a:txBody>
                    <a:bodyPr/>
                    <a:lstStyle/>
                    <a:p>
                      <a:pPr algn="ctr"/>
                      <a:r>
                        <a:rPr lang="en-US" b="1" dirty="0" smtClean="0"/>
                        <a:t>3.6 – 3.8</a:t>
                      </a:r>
                    </a:p>
                  </a:txBody>
                  <a:tcPr anchor="ctr">
                    <a:solidFill>
                      <a:srgbClr val="FFFF00"/>
                    </a:solidFill>
                  </a:tcPr>
                </a:tc>
              </a:tr>
              <a:tr h="385848">
                <a:tc vMerge="1">
                  <a:txBody>
                    <a:bodyPr/>
                    <a:lstStyle/>
                    <a:p>
                      <a:endParaRPr lang="en-US"/>
                    </a:p>
                  </a:txBody>
                  <a:tcPr/>
                </a:tc>
                <a:tc>
                  <a:txBody>
                    <a:bodyPr/>
                    <a:lstStyle/>
                    <a:p>
                      <a:pPr algn="ctr"/>
                      <a:r>
                        <a:rPr lang="en-US" b="1" dirty="0" smtClean="0"/>
                        <a:t>Spinel  based</a:t>
                      </a:r>
                    </a:p>
                  </a:txBody>
                  <a:tcPr anchor="ctr">
                    <a:solidFill>
                      <a:srgbClr val="FFFF00"/>
                    </a:solidFill>
                  </a:tcPr>
                </a:tc>
                <a:tc>
                  <a:txBody>
                    <a:bodyPr/>
                    <a:lstStyle/>
                    <a:p>
                      <a:pPr algn="ctr"/>
                      <a:r>
                        <a:rPr lang="en-US" b="1" dirty="0" smtClean="0"/>
                        <a:t>4.4-4.5</a:t>
                      </a:r>
                    </a:p>
                  </a:txBody>
                  <a:tcPr anchor="ctr">
                    <a:solidFill>
                      <a:srgbClr val="FFFF00"/>
                    </a:solidFill>
                  </a:tcPr>
                </a:tc>
              </a:tr>
              <a:tr h="385848">
                <a:tc vMerge="1">
                  <a:txBody>
                    <a:bodyPr/>
                    <a:lstStyle/>
                    <a:p>
                      <a:endParaRPr lang="en-US"/>
                    </a:p>
                  </a:txBody>
                  <a:tcPr/>
                </a:tc>
                <a:tc>
                  <a:txBody>
                    <a:bodyPr/>
                    <a:lstStyle/>
                    <a:p>
                      <a:pPr algn="ctr"/>
                      <a:r>
                        <a:rPr lang="en-US" b="1" dirty="0" smtClean="0"/>
                        <a:t>Phosphate based</a:t>
                      </a:r>
                    </a:p>
                  </a:txBody>
                  <a:tcPr anchor="ctr">
                    <a:solidFill>
                      <a:srgbClr val="FFFF00"/>
                    </a:solidFill>
                  </a:tcPr>
                </a:tc>
                <a:tc>
                  <a:txBody>
                    <a:bodyPr/>
                    <a:lstStyle/>
                    <a:p>
                      <a:pPr algn="ctr"/>
                      <a:r>
                        <a:rPr lang="en-US" b="1" dirty="0" smtClean="0"/>
                        <a:t>3.2</a:t>
                      </a:r>
                    </a:p>
                  </a:txBody>
                  <a:tcPr anchor="ctr">
                    <a:solidFill>
                      <a:srgbClr val="FFFF00"/>
                    </a:solidFill>
                  </a:tcPr>
                </a:tc>
              </a:tr>
              <a:tr h="385848">
                <a:tc rowSpan="2">
                  <a:txBody>
                    <a:bodyPr/>
                    <a:lstStyle/>
                    <a:p>
                      <a:pPr algn="ctr"/>
                      <a:r>
                        <a:rPr lang="en-US" sz="2400" b="1" dirty="0" smtClean="0"/>
                        <a:t>Flow  Battery</a:t>
                      </a:r>
                    </a:p>
                  </a:txBody>
                  <a:tcPr anchor="ctr">
                    <a:solidFill>
                      <a:srgbClr val="FFC000"/>
                    </a:solidFill>
                  </a:tcPr>
                </a:tc>
                <a:tc>
                  <a:txBody>
                    <a:bodyPr/>
                    <a:lstStyle/>
                    <a:p>
                      <a:pPr algn="ctr"/>
                      <a:r>
                        <a:rPr lang="en-US" b="1" dirty="0" smtClean="0"/>
                        <a:t>Zn- Br</a:t>
                      </a:r>
                    </a:p>
                  </a:txBody>
                  <a:tcPr anchor="ctr">
                    <a:solidFill>
                      <a:srgbClr val="FFC000"/>
                    </a:solidFill>
                  </a:tcPr>
                </a:tc>
                <a:tc>
                  <a:txBody>
                    <a:bodyPr/>
                    <a:lstStyle/>
                    <a:p>
                      <a:pPr algn="ctr"/>
                      <a:r>
                        <a:rPr lang="en-US" b="1" dirty="0" smtClean="0"/>
                        <a:t>1.8</a:t>
                      </a:r>
                    </a:p>
                  </a:txBody>
                  <a:tcPr anchor="ctr">
                    <a:solidFill>
                      <a:srgbClr val="FFC000"/>
                    </a:solidFill>
                  </a:tcPr>
                </a:tc>
              </a:tr>
              <a:tr h="385848">
                <a:tc vMerge="1">
                  <a:txBody>
                    <a:bodyPr/>
                    <a:lstStyle/>
                    <a:p>
                      <a:endParaRPr lang="en-US"/>
                    </a:p>
                  </a:txBody>
                  <a:tcPr/>
                </a:tc>
                <a:tc>
                  <a:txBody>
                    <a:bodyPr/>
                    <a:lstStyle/>
                    <a:p>
                      <a:pPr algn="ctr"/>
                      <a:r>
                        <a:rPr lang="en-US" b="1" dirty="0" smtClean="0"/>
                        <a:t>Vanadium redox flow</a:t>
                      </a:r>
                    </a:p>
                  </a:txBody>
                  <a:tcPr anchor="ctr">
                    <a:solidFill>
                      <a:srgbClr val="FFC000"/>
                    </a:solidFill>
                  </a:tcPr>
                </a:tc>
                <a:tc>
                  <a:txBody>
                    <a:bodyPr/>
                    <a:lstStyle/>
                    <a:p>
                      <a:pPr algn="ctr"/>
                      <a:r>
                        <a:rPr lang="en-US" b="1" dirty="0" smtClean="0"/>
                        <a:t>1.15 – 1.55</a:t>
                      </a:r>
                    </a:p>
                  </a:txBody>
                  <a:tcPr anchor="ctr">
                    <a:solidFill>
                      <a:srgbClr val="FFC000"/>
                    </a:solidFill>
                  </a:tcPr>
                </a:tc>
              </a:tr>
              <a:tr h="385848">
                <a:tc rowSpan="2">
                  <a:txBody>
                    <a:bodyPr/>
                    <a:lstStyle/>
                    <a:p>
                      <a:pPr algn="ctr"/>
                      <a:r>
                        <a:rPr lang="en-US" sz="2400" b="1" dirty="0" smtClean="0"/>
                        <a:t>High</a:t>
                      </a:r>
                      <a:r>
                        <a:rPr lang="en-US" sz="2400" b="1" baseline="0" dirty="0" smtClean="0"/>
                        <a:t>  temperature</a:t>
                      </a:r>
                      <a:endParaRPr lang="en-US" sz="2400" b="1" dirty="0" smtClean="0"/>
                    </a:p>
                  </a:txBody>
                  <a:tcPr anchor="ctr">
                    <a:solidFill>
                      <a:srgbClr val="FFFF00"/>
                    </a:solidFill>
                  </a:tcPr>
                </a:tc>
                <a:tc>
                  <a:txBody>
                    <a:bodyPr/>
                    <a:lstStyle/>
                    <a:p>
                      <a:pPr algn="ctr"/>
                      <a:r>
                        <a:rPr lang="en-US" b="1" dirty="0" smtClean="0"/>
                        <a:t>Na – S</a:t>
                      </a:r>
                    </a:p>
                  </a:txBody>
                  <a:tcPr anchor="ctr">
                    <a:solidFill>
                      <a:srgbClr val="FFFF00"/>
                    </a:solidFill>
                  </a:tcPr>
                </a:tc>
                <a:tc>
                  <a:txBody>
                    <a:bodyPr/>
                    <a:lstStyle/>
                    <a:p>
                      <a:pPr algn="ctr"/>
                      <a:r>
                        <a:rPr lang="en-US" b="1" dirty="0" smtClean="0"/>
                        <a:t>3.7</a:t>
                      </a:r>
                    </a:p>
                  </a:txBody>
                  <a:tcPr anchor="ctr">
                    <a:solidFill>
                      <a:srgbClr val="FFFF00"/>
                    </a:solidFill>
                  </a:tcPr>
                </a:tc>
              </a:tr>
              <a:tr h="385848">
                <a:tc vMerge="1">
                  <a:txBody>
                    <a:bodyPr/>
                    <a:lstStyle/>
                    <a:p>
                      <a:endParaRPr lang="en-US"/>
                    </a:p>
                  </a:txBody>
                  <a:tcPr/>
                </a:tc>
                <a:tc>
                  <a:txBody>
                    <a:bodyPr/>
                    <a:lstStyle/>
                    <a:p>
                      <a:pPr algn="ctr"/>
                      <a:r>
                        <a:rPr lang="en-US" b="1" dirty="0" smtClean="0"/>
                        <a:t>Na – Nicl2</a:t>
                      </a:r>
                    </a:p>
                  </a:txBody>
                  <a:tcPr anchor="ctr">
                    <a:solidFill>
                      <a:srgbClr val="FFFF00"/>
                    </a:solidFill>
                  </a:tcPr>
                </a:tc>
                <a:tc>
                  <a:txBody>
                    <a:bodyPr/>
                    <a:lstStyle/>
                    <a:p>
                      <a:pPr algn="ctr"/>
                      <a:r>
                        <a:rPr lang="en-US" b="1" dirty="0" smtClean="0"/>
                        <a:t>3.8</a:t>
                      </a:r>
                    </a:p>
                  </a:txBody>
                  <a:tcPr anchor="ctr">
                    <a:solidFill>
                      <a:srgbClr val="FFFF00"/>
                    </a:solidFill>
                  </a:tcPr>
                </a:tc>
              </a:tr>
              <a:tr h="385848">
                <a:tc rowSpan="2">
                  <a:txBody>
                    <a:bodyPr/>
                    <a:lstStyle/>
                    <a:p>
                      <a:pPr algn="ctr"/>
                      <a:r>
                        <a:rPr lang="en-US" sz="2400" b="1" dirty="0" smtClean="0"/>
                        <a:t>Metal</a:t>
                      </a:r>
                      <a:r>
                        <a:rPr lang="en-US" sz="2400" b="1" baseline="0" dirty="0" smtClean="0"/>
                        <a:t> </a:t>
                      </a:r>
                      <a:r>
                        <a:rPr lang="en-US" sz="2400" b="1" dirty="0" smtClean="0"/>
                        <a:t> Air</a:t>
                      </a:r>
                    </a:p>
                  </a:txBody>
                  <a:tcPr anchor="ctr">
                    <a:solidFill>
                      <a:srgbClr val="FFC000"/>
                    </a:solidFill>
                  </a:tcPr>
                </a:tc>
                <a:tc>
                  <a:txBody>
                    <a:bodyPr/>
                    <a:lstStyle/>
                    <a:p>
                      <a:pPr algn="ctr"/>
                      <a:r>
                        <a:rPr lang="en-US" b="1" dirty="0" smtClean="0"/>
                        <a:t>Zn</a:t>
                      </a:r>
                      <a:r>
                        <a:rPr lang="en-US" b="1" baseline="0" dirty="0" smtClean="0"/>
                        <a:t> – air</a:t>
                      </a:r>
                      <a:endParaRPr lang="en-US" b="1" dirty="0" smtClean="0"/>
                    </a:p>
                  </a:txBody>
                  <a:tcPr anchor="ctr">
                    <a:solidFill>
                      <a:srgbClr val="FFC000"/>
                    </a:solidFill>
                  </a:tcPr>
                </a:tc>
                <a:tc>
                  <a:txBody>
                    <a:bodyPr/>
                    <a:lstStyle/>
                    <a:p>
                      <a:pPr algn="ctr"/>
                      <a:r>
                        <a:rPr lang="en-US" b="1" dirty="0" smtClean="0"/>
                        <a:t>1.5</a:t>
                      </a:r>
                    </a:p>
                  </a:txBody>
                  <a:tcPr anchor="ctr">
                    <a:solidFill>
                      <a:srgbClr val="FFC000"/>
                    </a:solidFill>
                  </a:tcPr>
                </a:tc>
              </a:tr>
              <a:tr h="385848">
                <a:tc vMerge="1">
                  <a:txBody>
                    <a:bodyPr/>
                    <a:lstStyle/>
                    <a:p>
                      <a:endParaRPr lang="en-US"/>
                    </a:p>
                  </a:txBody>
                  <a:tcPr/>
                </a:tc>
                <a:tc>
                  <a:txBody>
                    <a:bodyPr/>
                    <a:lstStyle/>
                    <a:p>
                      <a:pPr algn="ctr"/>
                      <a:r>
                        <a:rPr lang="en-US" b="1" dirty="0" smtClean="0"/>
                        <a:t>Al</a:t>
                      </a:r>
                      <a:r>
                        <a:rPr lang="en-US" b="1" baseline="0" dirty="0" smtClean="0"/>
                        <a:t> - air</a:t>
                      </a:r>
                      <a:endParaRPr lang="en-US" b="1" dirty="0" smtClean="0"/>
                    </a:p>
                  </a:txBody>
                  <a:tcPr anchor="ctr">
                    <a:solidFill>
                      <a:srgbClr val="FFC000"/>
                    </a:solidFill>
                  </a:tcPr>
                </a:tc>
                <a:tc>
                  <a:txBody>
                    <a:bodyPr/>
                    <a:lstStyle/>
                    <a:p>
                      <a:pPr algn="ctr"/>
                      <a:r>
                        <a:rPr lang="en-US" b="1" dirty="0" smtClean="0"/>
                        <a:t>1.2</a:t>
                      </a:r>
                    </a:p>
                  </a:txBody>
                  <a:tcPr anchor="ctr">
                    <a:solidFill>
                      <a:srgbClr val="FFC000"/>
                    </a:solidFill>
                  </a:tcPr>
                </a:tc>
              </a:tr>
              <a:tr h="482309">
                <a:tc>
                  <a:txBody>
                    <a:bodyPr/>
                    <a:lstStyle/>
                    <a:p>
                      <a:pPr algn="ctr"/>
                      <a:r>
                        <a:rPr lang="en-US" sz="2400" b="1" baseline="0" dirty="0" smtClean="0"/>
                        <a:t>Fuel cell</a:t>
                      </a:r>
                      <a:endParaRPr lang="en-US" sz="2400" b="1" dirty="0" smtClean="0"/>
                    </a:p>
                  </a:txBody>
                  <a:tcPr anchor="ctr">
                    <a:solidFill>
                      <a:srgbClr val="FFFF00"/>
                    </a:solidFill>
                  </a:tcPr>
                </a:tc>
                <a:tc>
                  <a:txBody>
                    <a:bodyPr/>
                    <a:lstStyle/>
                    <a:p>
                      <a:pPr algn="ctr"/>
                      <a:r>
                        <a:rPr lang="en-US" b="1" dirty="0" smtClean="0"/>
                        <a:t>H2-O2</a:t>
                      </a:r>
                    </a:p>
                  </a:txBody>
                  <a:tcPr anchor="ctr">
                    <a:solidFill>
                      <a:srgbClr val="FFFF00"/>
                    </a:solidFill>
                  </a:tcPr>
                </a:tc>
                <a:tc>
                  <a:txBody>
                    <a:bodyPr/>
                    <a:lstStyle/>
                    <a:p>
                      <a:pPr algn="ctr"/>
                      <a:r>
                        <a:rPr lang="en-US" b="1" dirty="0" smtClean="0"/>
                        <a:t>0.6 – 0.7</a:t>
                      </a:r>
                    </a:p>
                  </a:txBody>
                  <a:tcPr anchor="ctr">
                    <a:solidFill>
                      <a:srgbClr val="FFFF00"/>
                    </a:solidFill>
                  </a:tcPr>
                </a:tc>
              </a:tr>
            </a:tbl>
          </a:graphicData>
        </a:graphic>
      </p:graphicFrame>
      <p:sp>
        <p:nvSpPr>
          <p:cNvPr id="2" name="Oval 1"/>
          <p:cNvSpPr/>
          <p:nvPr/>
        </p:nvSpPr>
        <p:spPr>
          <a:xfrm>
            <a:off x="6629400" y="2667000"/>
            <a:ext cx="1828800" cy="1143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6858000" y="4516582"/>
            <a:ext cx="1447800" cy="81741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61769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371154738"/>
              </p:ext>
            </p:extLst>
          </p:nvPr>
        </p:nvGraphicFramePr>
        <p:xfrm>
          <a:off x="304800" y="152401"/>
          <a:ext cx="8686800" cy="6477003"/>
        </p:xfrm>
        <a:graphic>
          <a:graphicData uri="http://schemas.openxmlformats.org/drawingml/2006/table">
            <a:tbl>
              <a:tblPr firstRow="1" bandRow="1">
                <a:tableStyleId>{5C22544A-7EE6-4342-B048-85BDC9FD1C3A}</a:tableStyleId>
              </a:tblPr>
              <a:tblGrid>
                <a:gridCol w="8686800"/>
              </a:tblGrid>
              <a:tr h="482309">
                <a:tc>
                  <a:txBody>
                    <a:bodyPr/>
                    <a:lstStyle/>
                    <a:p>
                      <a:pPr algn="ctr"/>
                      <a:r>
                        <a:rPr lang="en-US" sz="2400" baseline="0" dirty="0" smtClean="0"/>
                        <a:t> Lithium – Why sudden craze - Energy vs power</a:t>
                      </a:r>
                      <a:endParaRPr lang="en-US" sz="2400" dirty="0"/>
                    </a:p>
                  </a:txBody>
                  <a:tcPr anchor="ctr"/>
                </a:tc>
              </a:tr>
              <a:tr h="5994694">
                <a:tc>
                  <a:txBody>
                    <a:bodyPr/>
                    <a:lstStyle/>
                    <a:p>
                      <a:pPr algn="l"/>
                      <a:endParaRPr lang="en-US" b="1" dirty="0" smtClean="0"/>
                    </a:p>
                  </a:txBody>
                  <a:tcPr/>
                </a:tc>
              </a:tr>
            </a:tbl>
          </a:graphicData>
        </a:graphic>
      </p:graphicFrame>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762000"/>
            <a:ext cx="83820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943600" y="1066799"/>
            <a:ext cx="2766655" cy="646331"/>
          </a:xfrm>
          <a:prstGeom prst="rect">
            <a:avLst/>
          </a:prstGeom>
          <a:solidFill>
            <a:srgbClr val="FFC000"/>
          </a:solidFill>
        </p:spPr>
        <p:txBody>
          <a:bodyPr wrap="none" rtlCol="0">
            <a:spAutoFit/>
          </a:bodyPr>
          <a:lstStyle/>
          <a:p>
            <a:r>
              <a:rPr lang="en-US" b="1" dirty="0" smtClean="0"/>
              <a:t>Lithium ion is valid only for</a:t>
            </a:r>
          </a:p>
          <a:p>
            <a:r>
              <a:rPr lang="en-US" b="1" dirty="0" smtClean="0"/>
              <a:t>Present design</a:t>
            </a:r>
            <a:endParaRPr lang="en-US" b="1" dirty="0"/>
          </a:p>
        </p:txBody>
      </p:sp>
    </p:spTree>
    <p:extLst>
      <p:ext uri="{BB962C8B-B14F-4D97-AF65-F5344CB8AC3E}">
        <p14:creationId xmlns:p14="http://schemas.microsoft.com/office/powerpoint/2010/main" val="1692569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50862749"/>
              </p:ext>
            </p:extLst>
          </p:nvPr>
        </p:nvGraphicFramePr>
        <p:xfrm>
          <a:off x="205047" y="278779"/>
          <a:ext cx="8610600" cy="6384254"/>
        </p:xfrm>
        <a:graphic>
          <a:graphicData uri="http://schemas.openxmlformats.org/drawingml/2006/table">
            <a:tbl>
              <a:tblPr firstRow="1" bandRow="1">
                <a:tableStyleId>{5C22544A-7EE6-4342-B048-85BDC9FD1C3A}</a:tableStyleId>
              </a:tblPr>
              <a:tblGrid>
                <a:gridCol w="609600"/>
                <a:gridCol w="2286000"/>
                <a:gridCol w="914400"/>
                <a:gridCol w="916940"/>
                <a:gridCol w="911860"/>
                <a:gridCol w="990600"/>
                <a:gridCol w="495300"/>
                <a:gridCol w="495300"/>
                <a:gridCol w="990600"/>
              </a:tblGrid>
              <a:tr h="630815">
                <a:tc gridSpan="9">
                  <a:txBody>
                    <a:bodyPr/>
                    <a:lstStyle/>
                    <a:p>
                      <a:pPr algn="ctr"/>
                      <a:r>
                        <a:rPr lang="en-US" sz="2400" dirty="0" smtClean="0"/>
                        <a:t>  Lithium – why  sudden craze  ( Highly  priced/ Well marketed)</a:t>
                      </a:r>
                      <a:endParaRPr lang="en-US" sz="2400"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12622">
                <a:tc>
                  <a:txBody>
                    <a:bodyPr/>
                    <a:lstStyle/>
                    <a:p>
                      <a:pPr algn="ctr"/>
                      <a:r>
                        <a:rPr lang="en-US" b="1" dirty="0" smtClean="0"/>
                        <a:t>1</a:t>
                      </a:r>
                    </a:p>
                  </a:txBody>
                  <a:tcPr anchor="ctr"/>
                </a:tc>
                <a:tc gridSpan="8">
                  <a:txBody>
                    <a:bodyPr/>
                    <a:lstStyle/>
                    <a:p>
                      <a:r>
                        <a:rPr lang="en-US" b="1" dirty="0" smtClean="0"/>
                        <a:t>Stating</a:t>
                      </a:r>
                      <a:r>
                        <a:rPr lang="en-US" b="1" baseline="0" dirty="0" smtClean="0"/>
                        <a:t> from 1990 ,  Lithium  is the undisputable  king in  Camera,  Mobile phones and Laptops  because of  high energy density  and  low energy content.</a:t>
                      </a:r>
                      <a:endParaRPr lang="en-US" b="1" dirty="0" smtClean="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88761">
                <a:tc>
                  <a:txBody>
                    <a:bodyPr/>
                    <a:lstStyle/>
                    <a:p>
                      <a:pPr algn="ctr"/>
                      <a:r>
                        <a:rPr lang="en-US" b="1" dirty="0" smtClean="0"/>
                        <a:t>2</a:t>
                      </a:r>
                    </a:p>
                  </a:txBody>
                  <a:tcPr anchor="ctr"/>
                </a:tc>
                <a:tc gridSpan="8">
                  <a:txBody>
                    <a:bodyPr/>
                    <a:lstStyle/>
                    <a:p>
                      <a:r>
                        <a:rPr lang="en-US" b="1" dirty="0" smtClean="0"/>
                        <a:t>Success rate is</a:t>
                      </a:r>
                      <a:r>
                        <a:rPr lang="en-US" b="1" baseline="0" dirty="0" smtClean="0"/>
                        <a:t> very high  in the above applications due to less energy in the system</a:t>
                      </a:r>
                      <a:endParaRPr lang="en-US" b="1" dirty="0" smtClean="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20871">
                <a:tc>
                  <a:txBody>
                    <a:bodyPr/>
                    <a:lstStyle/>
                    <a:p>
                      <a:pPr algn="ctr"/>
                      <a:endParaRPr lang="en-US" b="1" dirty="0" smtClean="0"/>
                    </a:p>
                  </a:txBody>
                  <a:tcPr/>
                </a:tc>
                <a:tc>
                  <a:txBody>
                    <a:bodyPr/>
                    <a:lstStyle/>
                    <a:p>
                      <a:r>
                        <a:rPr lang="en-US" b="1" dirty="0" smtClean="0"/>
                        <a:t>Energy Content</a:t>
                      </a:r>
                    </a:p>
                  </a:txBody>
                  <a:tcPr>
                    <a:solidFill>
                      <a:srgbClr val="FFFF00"/>
                    </a:solidFill>
                  </a:tcPr>
                </a:tc>
                <a:tc>
                  <a:txBody>
                    <a:bodyPr/>
                    <a:lstStyle/>
                    <a:p>
                      <a:pPr algn="ctr"/>
                      <a:r>
                        <a:rPr lang="en-US" b="1" dirty="0" smtClean="0"/>
                        <a:t>V</a:t>
                      </a:r>
                    </a:p>
                  </a:txBody>
                  <a:tcPr>
                    <a:solidFill>
                      <a:srgbClr val="FFFF00"/>
                    </a:solidFill>
                  </a:tcPr>
                </a:tc>
                <a:tc>
                  <a:txBody>
                    <a:bodyPr/>
                    <a:lstStyle/>
                    <a:p>
                      <a:pPr algn="ctr"/>
                      <a:r>
                        <a:rPr lang="en-US" b="1" dirty="0" smtClean="0"/>
                        <a:t>Ah</a:t>
                      </a:r>
                    </a:p>
                  </a:txBody>
                  <a:tcPr>
                    <a:solidFill>
                      <a:srgbClr val="FFFF00"/>
                    </a:solidFill>
                  </a:tcPr>
                </a:tc>
                <a:tc>
                  <a:txBody>
                    <a:bodyPr/>
                    <a:lstStyle/>
                    <a:p>
                      <a:pPr algn="ctr"/>
                      <a:r>
                        <a:rPr lang="en-US" b="1" dirty="0" err="1" smtClean="0"/>
                        <a:t>Wh</a:t>
                      </a:r>
                      <a:endParaRPr lang="en-US" b="1" dirty="0" smtClean="0"/>
                    </a:p>
                  </a:txBody>
                  <a:tcPr>
                    <a:solidFill>
                      <a:srgbClr val="FFFF00"/>
                    </a:solidFill>
                  </a:tcPr>
                </a:tc>
                <a:tc gridSpan="4">
                  <a:txBody>
                    <a:bodyPr/>
                    <a:lstStyle/>
                    <a:p>
                      <a:r>
                        <a:rPr lang="en-US" b="1" dirty="0" smtClean="0"/>
                        <a:t>Battery</a:t>
                      </a:r>
                      <a:r>
                        <a:rPr lang="en-US" b="1" baseline="0" dirty="0" smtClean="0"/>
                        <a:t> configuration</a:t>
                      </a:r>
                      <a:endParaRPr lang="en-US" b="1" dirty="0" smtClean="0"/>
                    </a:p>
                  </a:txBody>
                  <a:tcPr>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520872">
                <a:tc>
                  <a:txBody>
                    <a:bodyPr/>
                    <a:lstStyle/>
                    <a:p>
                      <a:pPr algn="ctr"/>
                      <a:endParaRPr lang="en-US" b="1" dirty="0" smtClean="0"/>
                    </a:p>
                  </a:txBody>
                  <a:tcPr/>
                </a:tc>
                <a:tc>
                  <a:txBody>
                    <a:bodyPr/>
                    <a:lstStyle/>
                    <a:p>
                      <a:r>
                        <a:rPr lang="en-US" b="1" dirty="0" smtClean="0"/>
                        <a:t>Canon Camera</a:t>
                      </a:r>
                    </a:p>
                  </a:txBody>
                  <a:tcPr>
                    <a:solidFill>
                      <a:srgbClr val="FFFF00"/>
                    </a:solidFill>
                  </a:tcPr>
                </a:tc>
                <a:tc>
                  <a:txBody>
                    <a:bodyPr/>
                    <a:lstStyle/>
                    <a:p>
                      <a:pPr algn="ctr"/>
                      <a:r>
                        <a:rPr lang="en-US" b="1" dirty="0" smtClean="0"/>
                        <a:t>7.4</a:t>
                      </a:r>
                    </a:p>
                  </a:txBody>
                  <a:tcPr>
                    <a:solidFill>
                      <a:srgbClr val="FFFF00"/>
                    </a:solidFill>
                  </a:tcPr>
                </a:tc>
                <a:tc>
                  <a:txBody>
                    <a:bodyPr/>
                    <a:lstStyle/>
                    <a:p>
                      <a:pPr algn="ctr"/>
                      <a:r>
                        <a:rPr lang="en-US" b="1" dirty="0" smtClean="0"/>
                        <a:t>1.39</a:t>
                      </a:r>
                    </a:p>
                  </a:txBody>
                  <a:tcPr>
                    <a:solidFill>
                      <a:srgbClr val="FFFF00"/>
                    </a:solidFill>
                  </a:tcPr>
                </a:tc>
                <a:tc>
                  <a:txBody>
                    <a:bodyPr/>
                    <a:lstStyle/>
                    <a:p>
                      <a:pPr algn="ctr"/>
                      <a:r>
                        <a:rPr lang="en-US" b="1" dirty="0" smtClean="0"/>
                        <a:t>10.286</a:t>
                      </a:r>
                    </a:p>
                  </a:txBody>
                  <a:tcPr>
                    <a:solidFill>
                      <a:srgbClr val="FFFF00"/>
                    </a:solidFill>
                  </a:tcPr>
                </a:tc>
                <a:tc gridSpan="2">
                  <a:txBody>
                    <a:bodyPr/>
                    <a:lstStyle/>
                    <a:p>
                      <a:endParaRPr lang="en-US" b="1" dirty="0" smtClean="0"/>
                    </a:p>
                  </a:txBody>
                  <a:tcPr>
                    <a:solidFill>
                      <a:srgbClr val="FFC000"/>
                    </a:solidFill>
                  </a:tcPr>
                </a:tc>
                <a:tc hMerge="1">
                  <a:txBody>
                    <a:bodyPr/>
                    <a:lstStyle/>
                    <a:p>
                      <a:endParaRPr lang="en-US"/>
                    </a:p>
                  </a:txBody>
                  <a:tcPr/>
                </a:tc>
                <a:tc gridSpan="2">
                  <a:txBody>
                    <a:bodyPr/>
                    <a:lstStyle/>
                    <a:p>
                      <a:endParaRPr lang="en-US" b="1" dirty="0" smtClean="0"/>
                    </a:p>
                  </a:txBody>
                  <a:tcPr>
                    <a:solidFill>
                      <a:srgbClr val="FFC000"/>
                    </a:solidFill>
                  </a:tcPr>
                </a:tc>
                <a:tc hMerge="1">
                  <a:txBody>
                    <a:bodyPr/>
                    <a:lstStyle/>
                    <a:p>
                      <a:endParaRPr lang="en-US"/>
                    </a:p>
                  </a:txBody>
                  <a:tcPr/>
                </a:tc>
              </a:tr>
              <a:tr h="520871">
                <a:tc>
                  <a:txBody>
                    <a:bodyPr/>
                    <a:lstStyle/>
                    <a:p>
                      <a:pPr algn="ctr"/>
                      <a:endParaRPr lang="en-US" dirty="0" smtClean="0"/>
                    </a:p>
                  </a:txBody>
                  <a:tcPr/>
                </a:tc>
                <a:tc>
                  <a:txBody>
                    <a:bodyPr/>
                    <a:lstStyle/>
                    <a:p>
                      <a:r>
                        <a:rPr lang="en-US" b="1" dirty="0" smtClean="0"/>
                        <a:t>I phone X</a:t>
                      </a:r>
                    </a:p>
                  </a:txBody>
                  <a:tcPr>
                    <a:solidFill>
                      <a:srgbClr val="FFFF00"/>
                    </a:solidFill>
                  </a:tcPr>
                </a:tc>
                <a:tc>
                  <a:txBody>
                    <a:bodyPr/>
                    <a:lstStyle/>
                    <a:p>
                      <a:pPr algn="ctr"/>
                      <a:r>
                        <a:rPr lang="en-US" b="1" dirty="0" smtClean="0"/>
                        <a:t>3.81</a:t>
                      </a:r>
                    </a:p>
                  </a:txBody>
                  <a:tcPr>
                    <a:solidFill>
                      <a:srgbClr val="FFFF00"/>
                    </a:solidFill>
                  </a:tcPr>
                </a:tc>
                <a:tc>
                  <a:txBody>
                    <a:bodyPr/>
                    <a:lstStyle/>
                    <a:p>
                      <a:pPr algn="ctr"/>
                      <a:r>
                        <a:rPr lang="en-US" b="1" dirty="0" smtClean="0"/>
                        <a:t>2.716</a:t>
                      </a:r>
                    </a:p>
                  </a:txBody>
                  <a:tcPr>
                    <a:solidFill>
                      <a:srgbClr val="FFFF00"/>
                    </a:solidFill>
                  </a:tcPr>
                </a:tc>
                <a:tc>
                  <a:txBody>
                    <a:bodyPr/>
                    <a:lstStyle/>
                    <a:p>
                      <a:pPr algn="ctr"/>
                      <a:r>
                        <a:rPr lang="en-US" b="1" dirty="0" smtClean="0"/>
                        <a:t>10.35</a:t>
                      </a:r>
                    </a:p>
                  </a:txBody>
                  <a:tcPr>
                    <a:solidFill>
                      <a:srgbClr val="FFFF00"/>
                    </a:solidFill>
                  </a:tcPr>
                </a:tc>
                <a:tc gridSpan="4">
                  <a:txBody>
                    <a:bodyPr/>
                    <a:lstStyle/>
                    <a:p>
                      <a:endParaRPr lang="en-US" dirty="0" smtClean="0"/>
                    </a:p>
                  </a:txBody>
                  <a:tcPr>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520872">
                <a:tc>
                  <a:txBody>
                    <a:bodyPr/>
                    <a:lstStyle/>
                    <a:p>
                      <a:pPr algn="ctr"/>
                      <a:endParaRPr lang="en-US" dirty="0" smtClean="0"/>
                    </a:p>
                  </a:txBody>
                  <a:tcPr/>
                </a:tc>
                <a:tc>
                  <a:txBody>
                    <a:bodyPr/>
                    <a:lstStyle/>
                    <a:p>
                      <a:r>
                        <a:rPr lang="en-US" b="1" dirty="0" smtClean="0"/>
                        <a:t>Dell computer</a:t>
                      </a:r>
                    </a:p>
                  </a:txBody>
                  <a:tcPr>
                    <a:solidFill>
                      <a:srgbClr val="FFFF00"/>
                    </a:solidFill>
                  </a:tcPr>
                </a:tc>
                <a:tc>
                  <a:txBody>
                    <a:bodyPr/>
                    <a:lstStyle/>
                    <a:p>
                      <a:pPr algn="ctr"/>
                      <a:r>
                        <a:rPr lang="en-US" b="1" dirty="0" smtClean="0"/>
                        <a:t>10.8</a:t>
                      </a:r>
                    </a:p>
                  </a:txBody>
                  <a:tcPr>
                    <a:solidFill>
                      <a:srgbClr val="FFFF00"/>
                    </a:solidFill>
                  </a:tcPr>
                </a:tc>
                <a:tc>
                  <a:txBody>
                    <a:bodyPr/>
                    <a:lstStyle/>
                    <a:p>
                      <a:pPr algn="ctr"/>
                      <a:r>
                        <a:rPr lang="en-US" b="1" dirty="0" smtClean="0"/>
                        <a:t>4.05</a:t>
                      </a:r>
                    </a:p>
                  </a:txBody>
                  <a:tcPr>
                    <a:solidFill>
                      <a:srgbClr val="FFFF00"/>
                    </a:solidFill>
                  </a:tcPr>
                </a:tc>
                <a:tc>
                  <a:txBody>
                    <a:bodyPr/>
                    <a:lstStyle/>
                    <a:p>
                      <a:pPr algn="ctr"/>
                      <a:r>
                        <a:rPr lang="en-US" b="1" dirty="0" smtClean="0"/>
                        <a:t>43.74</a:t>
                      </a:r>
                    </a:p>
                  </a:txBody>
                  <a:tcPr>
                    <a:solidFill>
                      <a:srgbClr val="FFFF00"/>
                    </a:solidFill>
                  </a:tcPr>
                </a:tc>
                <a:tc>
                  <a:txBody>
                    <a:bodyPr/>
                    <a:lstStyle/>
                    <a:p>
                      <a:endParaRPr lang="en-US" dirty="0" smtClean="0"/>
                    </a:p>
                  </a:txBody>
                  <a:tcPr>
                    <a:solidFill>
                      <a:srgbClr val="FFC000"/>
                    </a:solidFill>
                  </a:tcPr>
                </a:tc>
                <a:tc gridSpan="2">
                  <a:txBody>
                    <a:bodyPr/>
                    <a:lstStyle/>
                    <a:p>
                      <a:endParaRPr lang="en-US" dirty="0" smtClean="0"/>
                    </a:p>
                  </a:txBody>
                  <a:tcPr>
                    <a:solidFill>
                      <a:srgbClr val="FFC000"/>
                    </a:solidFill>
                  </a:tcPr>
                </a:tc>
                <a:tc hMerge="1">
                  <a:txBody>
                    <a:bodyPr/>
                    <a:lstStyle/>
                    <a:p>
                      <a:endParaRPr lang="en-US"/>
                    </a:p>
                  </a:txBody>
                  <a:tcPr/>
                </a:tc>
                <a:tc>
                  <a:txBody>
                    <a:bodyPr/>
                    <a:lstStyle/>
                    <a:p>
                      <a:endParaRPr lang="en-US" dirty="0" smtClean="0"/>
                    </a:p>
                  </a:txBody>
                  <a:tcPr>
                    <a:solidFill>
                      <a:srgbClr val="FFC000"/>
                    </a:solidFill>
                  </a:tcPr>
                </a:tc>
              </a:tr>
              <a:tr h="520872">
                <a:tc>
                  <a:txBody>
                    <a:bodyPr/>
                    <a:lstStyle/>
                    <a:p>
                      <a:pPr algn="ctr"/>
                      <a:endParaRPr lang="en-US" dirty="0" smtClean="0"/>
                    </a:p>
                  </a:txBody>
                  <a:tcPr/>
                </a:tc>
                <a:tc>
                  <a:txBody>
                    <a:bodyPr/>
                    <a:lstStyle/>
                    <a:p>
                      <a:r>
                        <a:rPr lang="en-US" b="1" dirty="0" smtClean="0"/>
                        <a:t>MAC Book</a:t>
                      </a:r>
                    </a:p>
                  </a:txBody>
                  <a:tcPr>
                    <a:solidFill>
                      <a:srgbClr val="FFFF00"/>
                    </a:solidFill>
                  </a:tcPr>
                </a:tc>
                <a:tc>
                  <a:txBody>
                    <a:bodyPr/>
                    <a:lstStyle/>
                    <a:p>
                      <a:pPr algn="ctr"/>
                      <a:r>
                        <a:rPr lang="en-US" b="1" dirty="0" smtClean="0"/>
                        <a:t>7.3</a:t>
                      </a:r>
                    </a:p>
                  </a:txBody>
                  <a:tcPr>
                    <a:solidFill>
                      <a:srgbClr val="FFFF00"/>
                    </a:solidFill>
                  </a:tcPr>
                </a:tc>
                <a:tc>
                  <a:txBody>
                    <a:bodyPr/>
                    <a:lstStyle/>
                    <a:p>
                      <a:pPr algn="ctr"/>
                      <a:r>
                        <a:rPr lang="en-US" b="1" dirty="0" smtClean="0"/>
                        <a:t>5.34</a:t>
                      </a:r>
                    </a:p>
                  </a:txBody>
                  <a:tcPr>
                    <a:solidFill>
                      <a:srgbClr val="FFFF00"/>
                    </a:solidFill>
                  </a:tcPr>
                </a:tc>
                <a:tc>
                  <a:txBody>
                    <a:bodyPr/>
                    <a:lstStyle/>
                    <a:p>
                      <a:pPr algn="ctr"/>
                      <a:r>
                        <a:rPr lang="en-US" b="1" dirty="0" smtClean="0"/>
                        <a:t>39</a:t>
                      </a:r>
                    </a:p>
                  </a:txBody>
                  <a:tcPr>
                    <a:solidFill>
                      <a:srgbClr val="FFFF00"/>
                    </a:solidFill>
                  </a:tcPr>
                </a:tc>
                <a:tc gridSpan="2">
                  <a:txBody>
                    <a:bodyPr/>
                    <a:lstStyle/>
                    <a:p>
                      <a:endParaRPr lang="en-US" dirty="0" smtClean="0"/>
                    </a:p>
                  </a:txBody>
                  <a:tcPr>
                    <a:solidFill>
                      <a:srgbClr val="FFC000"/>
                    </a:solidFill>
                  </a:tcPr>
                </a:tc>
                <a:tc hMerge="1">
                  <a:txBody>
                    <a:bodyPr/>
                    <a:lstStyle/>
                    <a:p>
                      <a:endParaRPr lang="en-US" dirty="0" smtClean="0"/>
                    </a:p>
                  </a:txBody>
                  <a:tcPr/>
                </a:tc>
                <a:tc gridSpan="2">
                  <a:txBody>
                    <a:bodyPr/>
                    <a:lstStyle/>
                    <a:p>
                      <a:endParaRPr lang="en-US" dirty="0" smtClean="0"/>
                    </a:p>
                  </a:txBody>
                  <a:tcPr>
                    <a:solidFill>
                      <a:srgbClr val="FFC000"/>
                    </a:solidFill>
                  </a:tcPr>
                </a:tc>
                <a:tc hMerge="1">
                  <a:txBody>
                    <a:bodyPr/>
                    <a:lstStyle/>
                    <a:p>
                      <a:endParaRPr lang="en-US" dirty="0" smtClean="0"/>
                    </a:p>
                  </a:txBody>
                  <a:tcPr/>
                </a:tc>
              </a:tr>
              <a:tr h="612622">
                <a:tc>
                  <a:txBody>
                    <a:bodyPr/>
                    <a:lstStyle/>
                    <a:p>
                      <a:pPr algn="ctr"/>
                      <a:r>
                        <a:rPr lang="en-US" dirty="0" smtClean="0"/>
                        <a:t>3</a:t>
                      </a:r>
                    </a:p>
                  </a:txBody>
                  <a:tcPr/>
                </a:tc>
                <a:tc gridSpan="8">
                  <a:txBody>
                    <a:bodyPr/>
                    <a:lstStyle/>
                    <a:p>
                      <a:r>
                        <a:rPr lang="en-US" b="1" dirty="0" smtClean="0"/>
                        <a:t>The batteries are variants of</a:t>
                      </a:r>
                      <a:r>
                        <a:rPr lang="en-US" b="1" baseline="0" dirty="0" smtClean="0"/>
                        <a:t>  oxide system ( LCO/NCM) so that  SOC monitoring is accurate  and it is customer friendly</a:t>
                      </a:r>
                      <a:endParaRPr lang="en-US" b="1" dirty="0" smtClean="0"/>
                    </a:p>
                  </a:txBody>
                  <a:tcPr/>
                </a:tc>
                <a:tc hMerge="1">
                  <a:txBody>
                    <a:bodyPr/>
                    <a:lstStyle/>
                    <a:p>
                      <a:pPr algn="ctr"/>
                      <a:endParaRPr lang="en-US" b="1" dirty="0" smtClean="0"/>
                    </a:p>
                  </a:txBody>
                  <a:tcPr/>
                </a:tc>
                <a:tc hMerge="1">
                  <a:txBody>
                    <a:bodyPr/>
                    <a:lstStyle/>
                    <a:p>
                      <a:pPr algn="ctr"/>
                      <a:endParaRPr lang="en-US" b="1" dirty="0" smtClean="0"/>
                    </a:p>
                  </a:txBody>
                  <a:tcPr/>
                </a:tc>
                <a:tc hMerge="1">
                  <a:txBody>
                    <a:bodyPr/>
                    <a:lstStyle/>
                    <a:p>
                      <a:pPr algn="ctr"/>
                      <a:endParaRPr lang="en-US" b="1" dirty="0" smtClean="0"/>
                    </a:p>
                  </a:txBody>
                  <a:tcPr/>
                </a:tc>
                <a:tc hMerge="1">
                  <a:txBody>
                    <a:bodyPr/>
                    <a:lstStyle/>
                    <a:p>
                      <a:endParaRPr lang="en-US" dirty="0" smtClean="0"/>
                    </a:p>
                  </a:txBody>
                  <a:tcPr/>
                </a:tc>
                <a:tc hMerge="1">
                  <a:txBody>
                    <a:bodyPr/>
                    <a:lstStyle/>
                    <a:p>
                      <a:endParaRPr lang="en-US"/>
                    </a:p>
                  </a:txBody>
                  <a:tcPr/>
                </a:tc>
                <a:tc hMerge="1">
                  <a:txBody>
                    <a:bodyPr/>
                    <a:lstStyle/>
                    <a:p>
                      <a:endParaRPr lang="en-US" dirty="0" smtClean="0"/>
                    </a:p>
                  </a:txBody>
                  <a:tcPr/>
                </a:tc>
                <a:tc hMerge="1">
                  <a:txBody>
                    <a:bodyPr/>
                    <a:lstStyle/>
                    <a:p>
                      <a:endParaRPr lang="en-US"/>
                    </a:p>
                  </a:txBody>
                  <a:tcPr/>
                </a:tc>
              </a:tr>
              <a:tr h="612622">
                <a:tc>
                  <a:txBody>
                    <a:bodyPr/>
                    <a:lstStyle/>
                    <a:p>
                      <a:pPr algn="ctr"/>
                      <a:r>
                        <a:rPr lang="en-US" dirty="0" smtClean="0"/>
                        <a:t>4</a:t>
                      </a:r>
                    </a:p>
                  </a:txBody>
                  <a:tcPr/>
                </a:tc>
                <a:tc gridSpan="8">
                  <a:txBody>
                    <a:bodyPr/>
                    <a:lstStyle/>
                    <a:p>
                      <a:r>
                        <a:rPr lang="en-US" b="1" dirty="0" smtClean="0"/>
                        <a:t>At maximum there are three </a:t>
                      </a:r>
                      <a:r>
                        <a:rPr lang="en-US" b="1" baseline="0" dirty="0" smtClean="0"/>
                        <a:t> cells in series, so that monitoring is very easy.  BMS is easy</a:t>
                      </a:r>
                      <a:endParaRPr lang="en-US" b="1" dirty="0" smtClean="0"/>
                    </a:p>
                  </a:txBody>
                  <a:tcPr/>
                </a:tc>
                <a:tc hMerge="1">
                  <a:txBody>
                    <a:bodyPr/>
                    <a:lstStyle/>
                    <a:p>
                      <a:pPr algn="ctr"/>
                      <a:endParaRPr lang="en-US" b="1" dirty="0" smtClean="0"/>
                    </a:p>
                  </a:txBody>
                  <a:tcPr/>
                </a:tc>
                <a:tc hMerge="1">
                  <a:txBody>
                    <a:bodyPr/>
                    <a:lstStyle/>
                    <a:p>
                      <a:pPr algn="ctr"/>
                      <a:endParaRPr lang="en-US" b="1" dirty="0" smtClean="0"/>
                    </a:p>
                  </a:txBody>
                  <a:tcPr/>
                </a:tc>
                <a:tc hMerge="1">
                  <a:txBody>
                    <a:bodyPr/>
                    <a:lstStyle/>
                    <a:p>
                      <a:pPr algn="ctr"/>
                      <a:endParaRPr lang="en-US" b="1" dirty="0" smtClean="0"/>
                    </a:p>
                  </a:txBody>
                  <a:tcPr/>
                </a:tc>
                <a:tc hMerge="1">
                  <a:txBody>
                    <a:bodyPr/>
                    <a:lstStyle/>
                    <a:p>
                      <a:endParaRPr lang="en-US" dirty="0" smtClean="0"/>
                    </a:p>
                  </a:txBody>
                  <a:tcPr/>
                </a:tc>
                <a:tc hMerge="1">
                  <a:txBody>
                    <a:bodyPr/>
                    <a:lstStyle/>
                    <a:p>
                      <a:endParaRPr lang="en-US"/>
                    </a:p>
                  </a:txBody>
                  <a:tcPr/>
                </a:tc>
                <a:tc hMerge="1">
                  <a:txBody>
                    <a:bodyPr/>
                    <a:lstStyle/>
                    <a:p>
                      <a:endParaRPr lang="en-US" dirty="0" smtClean="0"/>
                    </a:p>
                  </a:txBody>
                  <a:tcPr/>
                </a:tc>
                <a:tc hMerge="1">
                  <a:txBody>
                    <a:bodyPr/>
                    <a:lstStyle/>
                    <a:p>
                      <a:endParaRPr lang="en-US"/>
                    </a:p>
                  </a:txBody>
                  <a:tcPr/>
                </a:tc>
              </a:tr>
              <a:tr h="612622">
                <a:tc>
                  <a:txBody>
                    <a:bodyPr/>
                    <a:lstStyle/>
                    <a:p>
                      <a:pPr algn="ctr"/>
                      <a:r>
                        <a:rPr lang="en-US" dirty="0" smtClean="0"/>
                        <a:t>5</a:t>
                      </a:r>
                    </a:p>
                  </a:txBody>
                  <a:tcPr/>
                </a:tc>
                <a:tc gridSpan="8">
                  <a:txBody>
                    <a:bodyPr/>
                    <a:lstStyle/>
                    <a:p>
                      <a:r>
                        <a:rPr lang="en-US" b="1" dirty="0" smtClean="0"/>
                        <a:t>The</a:t>
                      </a:r>
                      <a:r>
                        <a:rPr lang="en-US" b="1" baseline="0" dirty="0" smtClean="0"/>
                        <a:t> thermal phenomena can be taken care by small air fan which is built in to system. Thermal management  is easy</a:t>
                      </a:r>
                      <a:endParaRPr lang="en-US" b="1" dirty="0" smtClean="0"/>
                    </a:p>
                  </a:txBody>
                  <a:tcPr/>
                </a:tc>
                <a:tc hMerge="1">
                  <a:txBody>
                    <a:bodyPr/>
                    <a:lstStyle/>
                    <a:p>
                      <a:pPr algn="ctr"/>
                      <a:endParaRPr lang="en-US" b="1" dirty="0" smtClean="0"/>
                    </a:p>
                  </a:txBody>
                  <a:tcPr/>
                </a:tc>
                <a:tc hMerge="1">
                  <a:txBody>
                    <a:bodyPr/>
                    <a:lstStyle/>
                    <a:p>
                      <a:pPr algn="ctr"/>
                      <a:endParaRPr lang="en-US" b="1" dirty="0" smtClean="0"/>
                    </a:p>
                  </a:txBody>
                  <a:tcPr/>
                </a:tc>
                <a:tc hMerge="1">
                  <a:txBody>
                    <a:bodyPr/>
                    <a:lstStyle/>
                    <a:p>
                      <a:pPr algn="ctr"/>
                      <a:endParaRPr lang="en-US" b="1" dirty="0" smtClean="0"/>
                    </a:p>
                  </a:txBody>
                  <a:tcPr/>
                </a:tc>
                <a:tc hMerge="1">
                  <a:txBody>
                    <a:bodyPr/>
                    <a:lstStyle/>
                    <a:p>
                      <a:endParaRPr lang="en-US" dirty="0" smtClean="0"/>
                    </a:p>
                  </a:txBody>
                  <a:tcPr/>
                </a:tc>
                <a:tc hMerge="1">
                  <a:txBody>
                    <a:bodyPr/>
                    <a:lstStyle/>
                    <a:p>
                      <a:endParaRPr lang="en-US"/>
                    </a:p>
                  </a:txBody>
                  <a:tcPr/>
                </a:tc>
                <a:tc hMerge="1">
                  <a:txBody>
                    <a:bodyPr/>
                    <a:lstStyle/>
                    <a:p>
                      <a:endParaRPr lang="en-US" dirty="0" smtClean="0"/>
                    </a:p>
                  </a:txBody>
                  <a:tcPr/>
                </a:tc>
                <a:tc hMerge="1">
                  <a:txBody>
                    <a:bodyPr/>
                    <a:lstStyle/>
                    <a:p>
                      <a:endParaRPr lang="en-US"/>
                    </a:p>
                  </a:txBody>
                  <a:tcPr/>
                </a:tc>
              </a:tr>
            </a:tbl>
          </a:graphicData>
        </a:graphic>
      </p:graphicFrame>
      <p:sp>
        <p:nvSpPr>
          <p:cNvPr id="2" name="Rectangle 1"/>
          <p:cNvSpPr/>
          <p:nvPr/>
        </p:nvSpPr>
        <p:spPr>
          <a:xfrm>
            <a:off x="6162848" y="2712720"/>
            <a:ext cx="83820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FF00"/>
                </a:solidFill>
              </a:rPr>
              <a:t>3.7/1.39</a:t>
            </a:r>
            <a:endParaRPr lang="en-US" sz="1200" b="1" dirty="0">
              <a:solidFill>
                <a:srgbClr val="FFFF00"/>
              </a:solidFill>
            </a:endParaRPr>
          </a:p>
        </p:txBody>
      </p:sp>
      <p:sp>
        <p:nvSpPr>
          <p:cNvPr id="5" name="Rectangle 4"/>
          <p:cNvSpPr/>
          <p:nvPr/>
        </p:nvSpPr>
        <p:spPr>
          <a:xfrm>
            <a:off x="7618616" y="2754283"/>
            <a:ext cx="83820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FF00"/>
                </a:solidFill>
              </a:rPr>
              <a:t>3.7/1.39</a:t>
            </a:r>
            <a:endParaRPr lang="en-US" sz="1200" b="1" dirty="0">
              <a:solidFill>
                <a:srgbClr val="FFFF00"/>
              </a:solidFill>
            </a:endParaRPr>
          </a:p>
        </p:txBody>
      </p:sp>
      <p:cxnSp>
        <p:nvCxnSpPr>
          <p:cNvPr id="6" name="Straight Connector 5"/>
          <p:cNvCxnSpPr/>
          <p:nvPr/>
        </p:nvCxnSpPr>
        <p:spPr>
          <a:xfrm>
            <a:off x="6960524" y="2939935"/>
            <a:ext cx="76200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822670" y="3169922"/>
            <a:ext cx="109728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FF00"/>
                </a:solidFill>
              </a:rPr>
              <a:t>3.81/2.716</a:t>
            </a:r>
            <a:endParaRPr lang="en-US" sz="1200" b="1" dirty="0">
              <a:solidFill>
                <a:srgbClr val="FFFF00"/>
              </a:solidFill>
            </a:endParaRPr>
          </a:p>
        </p:txBody>
      </p:sp>
      <p:sp>
        <p:nvSpPr>
          <p:cNvPr id="8" name="Rectangle 7"/>
          <p:cNvSpPr/>
          <p:nvPr/>
        </p:nvSpPr>
        <p:spPr>
          <a:xfrm>
            <a:off x="6065520" y="3846022"/>
            <a:ext cx="73152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FF00"/>
                </a:solidFill>
              </a:rPr>
              <a:t>3.6/4.05</a:t>
            </a:r>
            <a:endParaRPr lang="en-US" sz="1200" b="1" dirty="0">
              <a:solidFill>
                <a:srgbClr val="FFFF00"/>
              </a:solidFill>
            </a:endParaRPr>
          </a:p>
        </p:txBody>
      </p:sp>
      <p:sp>
        <p:nvSpPr>
          <p:cNvPr id="9" name="Rectangle 8"/>
          <p:cNvSpPr/>
          <p:nvPr/>
        </p:nvSpPr>
        <p:spPr>
          <a:xfrm>
            <a:off x="6991004" y="3846022"/>
            <a:ext cx="73152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FF00"/>
                </a:solidFill>
              </a:rPr>
              <a:t>3.6/4.05</a:t>
            </a:r>
            <a:endParaRPr lang="en-US" sz="1200" b="1" dirty="0">
              <a:solidFill>
                <a:srgbClr val="FFFF00"/>
              </a:solidFill>
            </a:endParaRPr>
          </a:p>
        </p:txBody>
      </p:sp>
      <p:sp>
        <p:nvSpPr>
          <p:cNvPr id="10" name="Rectangle 9"/>
          <p:cNvSpPr/>
          <p:nvPr/>
        </p:nvSpPr>
        <p:spPr>
          <a:xfrm>
            <a:off x="8032866" y="3846022"/>
            <a:ext cx="73152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FF00"/>
                </a:solidFill>
              </a:rPr>
              <a:t>3.6/4.05</a:t>
            </a:r>
            <a:endParaRPr lang="en-US" sz="1200" b="1" dirty="0">
              <a:solidFill>
                <a:srgbClr val="FFFF00"/>
              </a:solidFill>
            </a:endParaRPr>
          </a:p>
        </p:txBody>
      </p:sp>
      <p:sp>
        <p:nvSpPr>
          <p:cNvPr id="11" name="Rectangle 10"/>
          <p:cNvSpPr/>
          <p:nvPr/>
        </p:nvSpPr>
        <p:spPr>
          <a:xfrm>
            <a:off x="6241473" y="4319847"/>
            <a:ext cx="83820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FF00"/>
                </a:solidFill>
              </a:rPr>
              <a:t>3.65/5.34</a:t>
            </a:r>
            <a:endParaRPr lang="en-US" sz="1200" b="1" dirty="0">
              <a:solidFill>
                <a:srgbClr val="FFFF00"/>
              </a:solidFill>
            </a:endParaRPr>
          </a:p>
        </p:txBody>
      </p:sp>
      <p:sp>
        <p:nvSpPr>
          <p:cNvPr id="12" name="Rectangle 11"/>
          <p:cNvSpPr/>
          <p:nvPr/>
        </p:nvSpPr>
        <p:spPr>
          <a:xfrm>
            <a:off x="7772400" y="4326774"/>
            <a:ext cx="83820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FF00"/>
                </a:solidFill>
              </a:rPr>
              <a:t>3.65/5.34</a:t>
            </a:r>
            <a:endParaRPr lang="en-US" sz="1200" b="1" dirty="0">
              <a:solidFill>
                <a:srgbClr val="FFFF00"/>
              </a:solidFill>
            </a:endParaRPr>
          </a:p>
        </p:txBody>
      </p:sp>
      <p:cxnSp>
        <p:nvCxnSpPr>
          <p:cNvPr id="13" name="Straight Connector 12"/>
          <p:cNvCxnSpPr/>
          <p:nvPr/>
        </p:nvCxnSpPr>
        <p:spPr>
          <a:xfrm>
            <a:off x="6990310" y="4502727"/>
            <a:ext cx="76200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9" idx="1"/>
          </p:cNvCxnSpPr>
          <p:nvPr/>
        </p:nvCxnSpPr>
        <p:spPr>
          <a:xfrm>
            <a:off x="6772794" y="4028902"/>
            <a:ext cx="21821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10" idx="1"/>
          </p:cNvCxnSpPr>
          <p:nvPr/>
        </p:nvCxnSpPr>
        <p:spPr>
          <a:xfrm>
            <a:off x="7728066" y="4028902"/>
            <a:ext cx="30480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3839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51934916"/>
              </p:ext>
            </p:extLst>
          </p:nvPr>
        </p:nvGraphicFramePr>
        <p:xfrm>
          <a:off x="304800" y="288895"/>
          <a:ext cx="8610600" cy="5788783"/>
        </p:xfrm>
        <a:graphic>
          <a:graphicData uri="http://schemas.openxmlformats.org/drawingml/2006/table">
            <a:tbl>
              <a:tblPr firstRow="1" bandRow="1">
                <a:tableStyleId>{5C22544A-7EE6-4342-B048-85BDC9FD1C3A}</a:tableStyleId>
              </a:tblPr>
              <a:tblGrid>
                <a:gridCol w="609600"/>
                <a:gridCol w="8001000"/>
              </a:tblGrid>
              <a:tr h="668143">
                <a:tc gridSpan="2">
                  <a:txBody>
                    <a:bodyPr/>
                    <a:lstStyle/>
                    <a:p>
                      <a:pPr algn="ctr"/>
                      <a:r>
                        <a:rPr lang="en-US" sz="2400" dirty="0" smtClean="0"/>
                        <a:t>  Lithium – why  sudden craze</a:t>
                      </a:r>
                      <a:endParaRPr lang="en-US" sz="2400" dirty="0"/>
                    </a:p>
                  </a:txBody>
                  <a:tcPr anchor="ctr"/>
                </a:tc>
                <a:tc hMerge="1">
                  <a:txBody>
                    <a:bodyPr/>
                    <a:lstStyle/>
                    <a:p>
                      <a:endParaRPr lang="en-US"/>
                    </a:p>
                  </a:txBody>
                  <a:tcPr/>
                </a:tc>
              </a:tr>
              <a:tr h="623600">
                <a:tc>
                  <a:txBody>
                    <a:bodyPr/>
                    <a:lstStyle/>
                    <a:p>
                      <a:pPr algn="ctr"/>
                      <a:r>
                        <a:rPr lang="en-US" sz="2400" b="1" dirty="0" smtClean="0"/>
                        <a:t>1</a:t>
                      </a:r>
                    </a:p>
                  </a:txBody>
                  <a:tcPr anchor="ctr"/>
                </a:tc>
                <a:tc>
                  <a:txBody>
                    <a:bodyPr/>
                    <a:lstStyle/>
                    <a:p>
                      <a:r>
                        <a:rPr lang="en-US" sz="2400" b="1" dirty="0" smtClean="0"/>
                        <a:t>The</a:t>
                      </a:r>
                      <a:r>
                        <a:rPr lang="en-US" sz="2400" b="1" baseline="0" dirty="0" smtClean="0"/>
                        <a:t> sudden success  in lower energy content  product  gave an impetus to go in  to EV, which is need of the hour  due to  global warming  and  pollution</a:t>
                      </a:r>
                      <a:endParaRPr lang="en-US" sz="2400" b="1" dirty="0" smtClean="0"/>
                    </a:p>
                  </a:txBody>
                  <a:tcPr/>
                </a:tc>
              </a:tr>
              <a:tr h="623600">
                <a:tc>
                  <a:txBody>
                    <a:bodyPr/>
                    <a:lstStyle/>
                    <a:p>
                      <a:pPr algn="ctr"/>
                      <a:r>
                        <a:rPr lang="en-US" sz="2400" b="1" dirty="0" smtClean="0"/>
                        <a:t>2</a:t>
                      </a:r>
                    </a:p>
                  </a:txBody>
                  <a:tcPr anchor="ctr"/>
                </a:tc>
                <a:tc>
                  <a:txBody>
                    <a:bodyPr/>
                    <a:lstStyle/>
                    <a:p>
                      <a:r>
                        <a:rPr lang="en-US" sz="2400" b="1" dirty="0" smtClean="0"/>
                        <a:t>Most</a:t>
                      </a:r>
                      <a:r>
                        <a:rPr lang="en-US" sz="2400" b="1" baseline="0" dirty="0" smtClean="0"/>
                        <a:t> Countries  economy and growth depends on conventional fuel such as diesel, petrol and gas.  They wanted to reduce their  overdependence on  this.  India is classic example.</a:t>
                      </a:r>
                      <a:endParaRPr lang="en-US" sz="2400" b="1" dirty="0" smtClean="0"/>
                    </a:p>
                  </a:txBody>
                  <a:tcPr anchor="ctr"/>
                </a:tc>
              </a:tr>
              <a:tr h="551693">
                <a:tc>
                  <a:txBody>
                    <a:bodyPr/>
                    <a:lstStyle/>
                    <a:p>
                      <a:pPr algn="ctr"/>
                      <a:r>
                        <a:rPr lang="en-US" sz="2400" b="1" dirty="0" smtClean="0"/>
                        <a:t>3</a:t>
                      </a:r>
                    </a:p>
                  </a:txBody>
                  <a:tcPr/>
                </a:tc>
                <a:tc>
                  <a:txBody>
                    <a:bodyPr/>
                    <a:lstStyle/>
                    <a:p>
                      <a:r>
                        <a:rPr lang="en-US" sz="2400" b="1" dirty="0" smtClean="0"/>
                        <a:t>Developed</a:t>
                      </a:r>
                      <a:r>
                        <a:rPr lang="en-US" sz="2400" b="1" baseline="0" dirty="0" smtClean="0"/>
                        <a:t> countries  wanted their economy and growth should depend on  clean fuel and wanted to reduce  green house gases emission to environment</a:t>
                      </a:r>
                      <a:endParaRPr lang="en-US" sz="2400" b="1" dirty="0" smtClean="0"/>
                    </a:p>
                  </a:txBody>
                  <a:tcPr/>
                </a:tc>
              </a:tr>
              <a:tr h="551693">
                <a:tc>
                  <a:txBody>
                    <a:bodyPr/>
                    <a:lstStyle/>
                    <a:p>
                      <a:pPr algn="ctr"/>
                      <a:r>
                        <a:rPr lang="en-US" sz="2400" b="1" dirty="0" smtClean="0"/>
                        <a:t>4</a:t>
                      </a:r>
                    </a:p>
                  </a:txBody>
                  <a:tcPr/>
                </a:tc>
                <a:tc>
                  <a:txBody>
                    <a:bodyPr/>
                    <a:lstStyle/>
                    <a:p>
                      <a:r>
                        <a:rPr lang="en-US" sz="2400" b="1" dirty="0" smtClean="0"/>
                        <a:t>Lead Acid battery,  ignorantly,   became enemy of policy makers and NGO</a:t>
                      </a:r>
                      <a:r>
                        <a:rPr lang="en-US" sz="2400" b="1" baseline="0" dirty="0" smtClean="0"/>
                        <a:t> because of its name  Lead  and Acid  in spite of  99% recyclability</a:t>
                      </a:r>
                      <a:endParaRPr lang="en-US" sz="2400" b="1" dirty="0" smtClean="0"/>
                    </a:p>
                  </a:txBody>
                  <a:tcPr/>
                </a:tc>
              </a:tr>
            </a:tbl>
          </a:graphicData>
        </a:graphic>
      </p:graphicFrame>
    </p:spTree>
    <p:extLst>
      <p:ext uri="{BB962C8B-B14F-4D97-AF65-F5344CB8AC3E}">
        <p14:creationId xmlns:p14="http://schemas.microsoft.com/office/powerpoint/2010/main" val="13915834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5297</TotalTime>
  <Words>2663</Words>
  <Application>Microsoft Office PowerPoint</Application>
  <PresentationFormat>On-screen Show (4:3)</PresentationFormat>
  <Paragraphs>644</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15th Poweron  Technical Conference Energy Storage, E- mobility  16th Jan 2020, Indore, Madya pradesh   Can Lithium outsmart Lead ( or is it a fear mongering)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Nanjan Sugumaran</dc:creator>
  <cp:lastModifiedBy>Nanjan</cp:lastModifiedBy>
  <cp:revision>240</cp:revision>
  <dcterms:created xsi:type="dcterms:W3CDTF">2006-08-16T00:00:00Z</dcterms:created>
  <dcterms:modified xsi:type="dcterms:W3CDTF">2020-01-14T11:02:09Z</dcterms:modified>
</cp:coreProperties>
</file>